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6" r:id="rId3"/>
    <p:sldId id="257" r:id="rId4"/>
    <p:sldId id="262" r:id="rId5"/>
    <p:sldId id="263" r:id="rId6"/>
    <p:sldId id="258" r:id="rId7"/>
    <p:sldId id="259" r:id="rId8"/>
    <p:sldId id="269" r:id="rId9"/>
    <p:sldId id="272" r:id="rId10"/>
    <p:sldId id="264" r:id="rId11"/>
    <p:sldId id="273" r:id="rId12"/>
    <p:sldId id="265" r:id="rId13"/>
    <p:sldId id="260" r:id="rId14"/>
    <p:sldId id="267" r:id="rId15"/>
    <p:sldId id="268"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4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207204-D58E-4A52-8F24-7B1DC27539B0}" type="datetimeFigureOut">
              <a:rPr lang="en-GB" smtClean="0"/>
              <a:t>28/05/2014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78496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07204-D58E-4A52-8F24-7B1DC27539B0}" type="datetimeFigureOut">
              <a:rPr lang="en-GB" smtClean="0"/>
              <a:t>28/05/2014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261432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07204-D58E-4A52-8F24-7B1DC27539B0}" type="datetimeFigureOut">
              <a:rPr lang="en-GB" smtClean="0"/>
              <a:t>28/05/2014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250241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07204-D58E-4A52-8F24-7B1DC27539B0}" type="datetimeFigureOut">
              <a:rPr lang="en-GB" smtClean="0"/>
              <a:t>28/05/2014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272681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07204-D58E-4A52-8F24-7B1DC27539B0}" type="datetimeFigureOut">
              <a:rPr lang="en-GB" smtClean="0"/>
              <a:t>28/05/2014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56438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207204-D58E-4A52-8F24-7B1DC27539B0}" type="datetimeFigureOut">
              <a:rPr lang="en-GB" smtClean="0"/>
              <a:t>28/05/2014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35531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207204-D58E-4A52-8F24-7B1DC27539B0}" type="datetimeFigureOut">
              <a:rPr lang="en-GB" smtClean="0"/>
              <a:t>28/05/2014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37826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207204-D58E-4A52-8F24-7B1DC27539B0}" type="datetimeFigureOut">
              <a:rPr lang="en-GB" smtClean="0"/>
              <a:t>28/05/2014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148477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07204-D58E-4A52-8F24-7B1DC27539B0}" type="datetimeFigureOut">
              <a:rPr lang="en-GB" smtClean="0"/>
              <a:t>28/05/2014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263057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07204-D58E-4A52-8F24-7B1DC27539B0}" type="datetimeFigureOut">
              <a:rPr lang="en-GB" smtClean="0"/>
              <a:t>28/05/2014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265684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07204-D58E-4A52-8F24-7B1DC27539B0}" type="datetimeFigureOut">
              <a:rPr lang="en-GB" smtClean="0"/>
              <a:t>28/05/2014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EF232B-F28E-442A-BA6C-2B08134A2E3F}" type="slidenum">
              <a:rPr lang="en-GB" smtClean="0"/>
              <a:t>‹#›</a:t>
            </a:fld>
            <a:endParaRPr lang="en-GB"/>
          </a:p>
        </p:txBody>
      </p:sp>
    </p:spTree>
    <p:extLst>
      <p:ext uri="{BB962C8B-B14F-4D97-AF65-F5344CB8AC3E}">
        <p14:creationId xmlns:p14="http://schemas.microsoft.com/office/powerpoint/2010/main" val="110121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07204-D58E-4A52-8F24-7B1DC27539B0}" type="datetimeFigureOut">
              <a:rPr lang="en-GB" smtClean="0"/>
              <a:t>28/05/2014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232B-F28E-442A-BA6C-2B08134A2E3F}" type="slidenum">
              <a:rPr lang="en-GB" smtClean="0"/>
              <a:t>‹#›</a:t>
            </a:fld>
            <a:endParaRPr lang="en-GB"/>
          </a:p>
        </p:txBody>
      </p:sp>
    </p:spTree>
    <p:extLst>
      <p:ext uri="{BB962C8B-B14F-4D97-AF65-F5344CB8AC3E}">
        <p14:creationId xmlns:p14="http://schemas.microsoft.com/office/powerpoint/2010/main" val="2016581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GB"/>
          </a:p>
        </p:txBody>
      </p:sp>
      <p:sp>
        <p:nvSpPr>
          <p:cNvPr id="6" name="Subtitle 5"/>
          <p:cNvSpPr>
            <a:spLocks noGrp="1"/>
          </p:cNvSpPr>
          <p:nvPr>
            <p:ph type="subTitle" idx="1"/>
          </p:nvPr>
        </p:nvSpPr>
        <p:spPr/>
        <p:txBody>
          <a:bodyPr/>
          <a:lstStyle/>
          <a:p>
            <a:endParaRPr lang="en-GB"/>
          </a:p>
        </p:txBody>
      </p:sp>
      <p:pic>
        <p:nvPicPr>
          <p:cNvPr id="4" name="Picture 3" descr="BWH powerpoint 3.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Title 1"/>
          <p:cNvSpPr txBox="1">
            <a:spLocks/>
          </p:cNvSpPr>
          <p:nvPr/>
        </p:nvSpPr>
        <p:spPr>
          <a:xfrm>
            <a:off x="685800" y="620689"/>
            <a:ext cx="7772400" cy="297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Validation, Verification </a:t>
            </a:r>
            <a:br>
              <a:rPr lang="en-GB" smtClean="0"/>
            </a:br>
            <a:r>
              <a:rPr lang="en-GB" smtClean="0"/>
              <a:t>and</a:t>
            </a:r>
            <a:br>
              <a:rPr lang="en-GB" smtClean="0"/>
            </a:br>
            <a:r>
              <a:rPr lang="en-GB" smtClean="0"/>
              <a:t>Uncertainty of Measurement</a:t>
            </a:r>
            <a:endParaRPr lang="en-GB" dirty="0"/>
          </a:p>
        </p:txBody>
      </p:sp>
      <p:sp>
        <p:nvSpPr>
          <p:cNvPr id="8" name="Subtitle 2"/>
          <p:cNvSpPr txBox="1">
            <a:spLocks/>
          </p:cNvSpPr>
          <p:nvPr/>
        </p:nvSpPr>
        <p:spPr>
          <a:xfrm>
            <a:off x="1339552" y="386104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bg1">
                    <a:lumMod val="50000"/>
                  </a:schemeClr>
                </a:solidFill>
              </a:rPr>
              <a:t>Graham Fews</a:t>
            </a:r>
          </a:p>
          <a:p>
            <a:r>
              <a:rPr lang="en-GB" dirty="0" smtClean="0">
                <a:solidFill>
                  <a:schemeClr val="bg1">
                    <a:lumMod val="50000"/>
                  </a:schemeClr>
                </a:solidFill>
              </a:rPr>
              <a:t>West Midlands Regional Genetics Laboratory</a:t>
            </a:r>
            <a:endParaRPr lang="en-GB" dirty="0">
              <a:solidFill>
                <a:schemeClr val="bg1">
                  <a:lumMod val="50000"/>
                </a:schemeClr>
              </a:solidFill>
            </a:endParaRPr>
          </a:p>
        </p:txBody>
      </p:sp>
    </p:spTree>
    <p:extLst>
      <p:ext uri="{BB962C8B-B14F-4D97-AF65-F5344CB8AC3E}">
        <p14:creationId xmlns:p14="http://schemas.microsoft.com/office/powerpoint/2010/main" val="2566041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What is Uncertainty of Measurement?</a:t>
            </a:r>
            <a:endParaRPr lang="en-GB" dirty="0"/>
          </a:p>
        </p:txBody>
      </p:sp>
      <p:sp>
        <p:nvSpPr>
          <p:cNvPr id="5" name="Subtitle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38378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000" dirty="0" smtClean="0"/>
              <a:t>If any measurement is made independently by a large number of analysts, their results will differ through a range of values</a:t>
            </a:r>
            <a:endParaRPr lang="en-GB" sz="4000" dirty="0"/>
          </a:p>
        </p:txBody>
      </p:sp>
    </p:spTree>
    <p:extLst>
      <p:ext uri="{BB962C8B-B14F-4D97-AF65-F5344CB8AC3E}">
        <p14:creationId xmlns:p14="http://schemas.microsoft.com/office/powerpoint/2010/main" val="2442544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measurable conditions/activities affect your testing?</a:t>
            </a:r>
          </a:p>
          <a:p>
            <a:r>
              <a:rPr lang="en-GB" dirty="0" smtClean="0"/>
              <a:t>Strictest definition is for quantitative testing.</a:t>
            </a:r>
          </a:p>
          <a:p>
            <a:r>
              <a:rPr lang="en-GB" dirty="0" smtClean="0"/>
              <a:t>However it is applicable to qualitative testing.</a:t>
            </a:r>
          </a:p>
          <a:p>
            <a:r>
              <a:rPr lang="en-GB" dirty="0" smtClean="0"/>
              <a:t>‘Not applicable’ is not an option.</a:t>
            </a:r>
          </a:p>
          <a:p>
            <a:r>
              <a:rPr lang="en-GB" dirty="0" smtClean="0"/>
              <a:t>Must consider where applicable in your processes.</a:t>
            </a:r>
          </a:p>
          <a:p>
            <a:endParaRPr lang="en-GB" dirty="0"/>
          </a:p>
        </p:txBody>
      </p:sp>
    </p:spTree>
    <p:extLst>
      <p:ext uri="{BB962C8B-B14F-4D97-AF65-F5344CB8AC3E}">
        <p14:creationId xmlns:p14="http://schemas.microsoft.com/office/powerpoint/2010/main" val="427218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Uncertainty of Measurement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Some tests are qualitative in nature, i.e., they do not yield a numeric result. Therefore there can be no meaning in reporting uncertainties directly associated with the test result. Nevertheless, there will be uncertainties associated with the underlying test conditions and these should be subject to the same type of evaluation as is required for quantitative test results.	</a:t>
            </a:r>
            <a:endParaRPr lang="en-GB" dirty="0" smtClean="0"/>
          </a:p>
          <a:p>
            <a:pPr marL="0" indent="0">
              <a:buNone/>
            </a:pPr>
            <a:r>
              <a:rPr lang="en-GB" sz="2600" dirty="0" smtClean="0"/>
              <a:t>M3003 The Expression of Uncertainty and Confidence in Measurement Ed 3 Nov 2012 UKAS</a:t>
            </a:r>
            <a:endParaRPr lang="en-GB" sz="2600" dirty="0"/>
          </a:p>
        </p:txBody>
      </p:sp>
    </p:spTree>
    <p:extLst>
      <p:ext uri="{BB962C8B-B14F-4D97-AF65-F5344CB8AC3E}">
        <p14:creationId xmlns:p14="http://schemas.microsoft.com/office/powerpoint/2010/main" val="2772321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smtClean="0"/>
              <a:t>The process of G-banding uses trypsin, the activity of which is effected by temperature. How do you control the impact?</a:t>
            </a:r>
          </a:p>
          <a:p>
            <a:r>
              <a:rPr lang="en-GB" dirty="0" smtClean="0"/>
              <a:t>The performance of pipettes is effected by the viscosity of the liquid.  How do you control the impact?</a:t>
            </a:r>
            <a:endParaRPr lang="en-GB" dirty="0"/>
          </a:p>
          <a:p>
            <a:endParaRPr lang="en-GB" dirty="0" smtClean="0"/>
          </a:p>
        </p:txBody>
      </p:sp>
    </p:spTree>
    <p:extLst>
      <p:ext uri="{BB962C8B-B14F-4D97-AF65-F5344CB8AC3E}">
        <p14:creationId xmlns:p14="http://schemas.microsoft.com/office/powerpoint/2010/main" val="2572190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Troubleshooting</a:t>
            </a:r>
            <a:endParaRPr lang="en-GB" dirty="0"/>
          </a:p>
        </p:txBody>
      </p:sp>
      <p:sp>
        <p:nvSpPr>
          <p:cNvPr id="3" name="Content Placeholder 2"/>
          <p:cNvSpPr>
            <a:spLocks noGrp="1"/>
          </p:cNvSpPr>
          <p:nvPr>
            <p:ph idx="1"/>
          </p:nvPr>
        </p:nvSpPr>
        <p:spPr/>
        <p:txBody>
          <a:bodyPr/>
          <a:lstStyle/>
          <a:p>
            <a:r>
              <a:rPr lang="en-GB" dirty="0" smtClean="0"/>
              <a:t>We all do Measurement of Uncertainty; we just don’t recognise it or necessarily document it.</a:t>
            </a:r>
          </a:p>
          <a:p>
            <a:r>
              <a:rPr lang="en-GB" dirty="0" smtClean="0"/>
              <a:t>If you consider the ‘what could cause a problem’ you will probably identify any possible uncertainty of measurement.</a:t>
            </a:r>
          </a:p>
          <a:p>
            <a:r>
              <a:rPr lang="en-GB" dirty="0" smtClean="0"/>
              <a:t>Uncertainty of measurement is the cause of uncertainty of result.</a:t>
            </a:r>
          </a:p>
          <a:p>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1314370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363272" cy="4525963"/>
          </a:xfrm>
        </p:spPr>
        <p:txBody>
          <a:bodyPr>
            <a:normAutofit fontScale="92500"/>
          </a:bodyPr>
          <a:lstStyle/>
          <a:p>
            <a:pPr marL="0" indent="0">
              <a:buNone/>
            </a:pPr>
            <a:r>
              <a:rPr lang="en-GB" sz="4000" dirty="0" smtClean="0"/>
              <a:t>The result of a test is what you get when you apply a defined test method from a given set of start conditions.</a:t>
            </a:r>
          </a:p>
          <a:p>
            <a:pPr marL="0" indent="0">
              <a:buNone/>
            </a:pPr>
            <a:r>
              <a:rPr lang="en-GB" sz="4000" dirty="0" smtClean="0"/>
              <a:t>If you change the test method, or deviate from the start conditions, you don’t get the wrong answer to the right test.</a:t>
            </a:r>
          </a:p>
          <a:p>
            <a:pPr marL="0" indent="0">
              <a:buNone/>
            </a:pPr>
            <a:r>
              <a:rPr lang="en-GB" sz="4000" dirty="0" smtClean="0"/>
              <a:t>You get the right answer to the wrong test.</a:t>
            </a:r>
            <a:endParaRPr lang="en-GB" sz="4000" dirty="0"/>
          </a:p>
        </p:txBody>
      </p:sp>
    </p:spTree>
    <p:extLst>
      <p:ext uri="{BB962C8B-B14F-4D97-AF65-F5344CB8AC3E}">
        <p14:creationId xmlns:p14="http://schemas.microsoft.com/office/powerpoint/2010/main" val="292948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Things are what they are, and whatever will be will be.</a:t>
            </a:r>
            <a:endParaRPr lang="en-GB" dirty="0"/>
          </a:p>
        </p:txBody>
      </p:sp>
      <p:sp>
        <p:nvSpPr>
          <p:cNvPr id="5" name="Subtitle 4"/>
          <p:cNvSpPr>
            <a:spLocks noGrp="1"/>
          </p:cNvSpPr>
          <p:nvPr>
            <p:ph type="subTitle" idx="1"/>
          </p:nvPr>
        </p:nvSpPr>
        <p:spPr>
          <a:xfrm>
            <a:off x="1371600" y="4077072"/>
            <a:ext cx="6400800" cy="1752600"/>
          </a:xfrm>
        </p:spPr>
        <p:txBody>
          <a:bodyPr/>
          <a:lstStyle/>
          <a:p>
            <a:pPr algn="l"/>
            <a:r>
              <a:rPr lang="en-GB" dirty="0" smtClean="0"/>
              <a:t>Jonas </a:t>
            </a:r>
            <a:r>
              <a:rPr lang="en-GB" dirty="0" err="1" smtClean="0"/>
              <a:t>Jonsson</a:t>
            </a:r>
            <a:r>
              <a:rPr lang="en-GB" dirty="0" smtClean="0"/>
              <a:t>- The Hundred-Year-Old </a:t>
            </a:r>
            <a:r>
              <a:rPr lang="en-GB" dirty="0"/>
              <a:t>M</a:t>
            </a:r>
            <a:r>
              <a:rPr lang="en-GB" dirty="0" smtClean="0"/>
              <a:t>an Who Climbed Out of the Window and Disappeared.</a:t>
            </a:r>
            <a:endParaRPr lang="en-GB" dirty="0"/>
          </a:p>
        </p:txBody>
      </p:sp>
    </p:spTree>
    <p:extLst>
      <p:ext uri="{BB962C8B-B14F-4D97-AF65-F5344CB8AC3E}">
        <p14:creationId xmlns:p14="http://schemas.microsoft.com/office/powerpoint/2010/main" val="2480474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What is the difference between validation and verification?</a:t>
            </a:r>
            <a:endParaRPr lang="en-GB" dirty="0"/>
          </a:p>
        </p:txBody>
      </p:sp>
      <p:sp>
        <p:nvSpPr>
          <p:cNvPr id="2" name="Subtitle 1"/>
          <p:cNvSpPr>
            <a:spLocks noGrp="1"/>
          </p:cNvSpPr>
          <p:nvPr>
            <p:ph type="subTitle" idx="1"/>
          </p:nvPr>
        </p:nvSpPr>
        <p:spPr/>
        <p:txBody>
          <a:bodyPr/>
          <a:lstStyle/>
          <a:p>
            <a:pPr algn="l"/>
            <a:r>
              <a:rPr lang="en-GB" dirty="0" smtClean="0"/>
              <a:t>Is the test correct.</a:t>
            </a:r>
          </a:p>
          <a:p>
            <a:pPr algn="l"/>
            <a:r>
              <a:rPr lang="en-GB" dirty="0" smtClean="0"/>
              <a:t>Are we testing correctly.</a:t>
            </a:r>
            <a:endParaRPr lang="en-GB" dirty="0"/>
          </a:p>
        </p:txBody>
      </p:sp>
    </p:spTree>
    <p:extLst>
      <p:ext uri="{BB962C8B-B14F-4D97-AF65-F5344CB8AC3E}">
        <p14:creationId xmlns:p14="http://schemas.microsoft.com/office/powerpoint/2010/main" val="38826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When do you validate?</a:t>
            </a:r>
            <a:br>
              <a:rPr lang="en-GB" dirty="0" smtClean="0"/>
            </a:br>
            <a:r>
              <a:rPr lang="en-GB" dirty="0" smtClean="0"/>
              <a:t>When do you verify?</a:t>
            </a:r>
            <a:endParaRPr lang="en-GB" dirty="0"/>
          </a:p>
        </p:txBody>
      </p:sp>
      <p:sp>
        <p:nvSpPr>
          <p:cNvPr id="2" name="Subtitle 1"/>
          <p:cNvSpPr>
            <a:spLocks noGrp="1"/>
          </p:cNvSpPr>
          <p:nvPr>
            <p:ph type="subTitle" idx="1"/>
          </p:nvPr>
        </p:nvSpPr>
        <p:spPr>
          <a:xfrm>
            <a:off x="1371600" y="3886200"/>
            <a:ext cx="6400800" cy="1919064"/>
          </a:xfrm>
        </p:spPr>
        <p:txBody>
          <a:bodyPr>
            <a:normAutofit fontScale="92500" lnSpcReduction="10000"/>
          </a:bodyPr>
          <a:lstStyle/>
          <a:p>
            <a:pPr algn="l"/>
            <a:r>
              <a:rPr lang="en-GB" dirty="0" smtClean="0"/>
              <a:t>When it is an in-house test or significant change to a procedure.</a:t>
            </a:r>
          </a:p>
          <a:p>
            <a:pPr algn="l"/>
            <a:r>
              <a:rPr lang="en-GB" dirty="0" smtClean="0"/>
              <a:t>When it is a commercial kit or extension of current protocol.</a:t>
            </a:r>
            <a:endParaRPr lang="en-GB" dirty="0"/>
          </a:p>
        </p:txBody>
      </p:sp>
    </p:spTree>
    <p:extLst>
      <p:ext uri="{BB962C8B-B14F-4D97-AF65-F5344CB8AC3E}">
        <p14:creationId xmlns:p14="http://schemas.microsoft.com/office/powerpoint/2010/main" val="27579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6856" y="1600200"/>
            <a:ext cx="8229600" cy="4525963"/>
          </a:xfrm>
        </p:spPr>
        <p:txBody>
          <a:bodyPr/>
          <a:lstStyle/>
          <a:p>
            <a:endParaRPr lang="en-GB" dirty="0" smtClean="0"/>
          </a:p>
          <a:p>
            <a:endParaRPr lang="en-GB" dirty="0"/>
          </a:p>
          <a:p>
            <a:endParaRPr lang="en-GB" dirty="0" smtClean="0"/>
          </a:p>
          <a:p>
            <a:endParaRPr lang="en-GB" dirty="0"/>
          </a:p>
          <a:p>
            <a:endParaRPr lang="en-GB" dirty="0" smtClean="0"/>
          </a:p>
          <a:p>
            <a:pPr marL="0" indent="0">
              <a:buNone/>
            </a:pPr>
            <a:endParaRPr lang="en-GB" sz="2000" dirty="0" smtClean="0"/>
          </a:p>
          <a:p>
            <a:pPr marL="0" indent="0">
              <a:buNone/>
            </a:pPr>
            <a:endParaRPr lang="en-GB" sz="2000" dirty="0"/>
          </a:p>
          <a:p>
            <a:pPr marL="0" indent="0">
              <a:buNone/>
            </a:pPr>
            <a:r>
              <a:rPr lang="en-GB" sz="2000" dirty="0" smtClean="0"/>
              <a:t>Mattocks CJ </a:t>
            </a:r>
            <a:r>
              <a:rPr lang="en-GB" sz="2000" i="1" dirty="0" smtClean="0"/>
              <a:t>et al </a:t>
            </a:r>
            <a:r>
              <a:rPr lang="en-GB" sz="2000" dirty="0" smtClean="0"/>
              <a:t>EJHG (2010) 18: 1276-1288</a:t>
            </a:r>
            <a:endParaRPr lang="en-GB"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836712"/>
            <a:ext cx="5040560" cy="4115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457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Validation</a:t>
            </a:r>
            <a:endParaRPr lang="en-GB" dirty="0"/>
          </a:p>
        </p:txBody>
      </p:sp>
      <p:sp>
        <p:nvSpPr>
          <p:cNvPr id="3" name="Content Placeholder 2"/>
          <p:cNvSpPr>
            <a:spLocks noGrp="1"/>
          </p:cNvSpPr>
          <p:nvPr>
            <p:ph idx="1"/>
          </p:nvPr>
        </p:nvSpPr>
        <p:spPr/>
        <p:txBody>
          <a:bodyPr/>
          <a:lstStyle/>
          <a:p>
            <a:pPr marL="0" indent="0">
              <a:buNone/>
            </a:pPr>
            <a:r>
              <a:rPr lang="en-GB" dirty="0" smtClean="0"/>
              <a:t>3.26</a:t>
            </a:r>
          </a:p>
          <a:p>
            <a:pPr marL="0" indent="0">
              <a:buNone/>
            </a:pPr>
            <a:r>
              <a:rPr lang="en-GB" dirty="0" smtClean="0"/>
              <a:t>Confirmation, through the provision of objective evidence, that the requirements for a specific intended use or application have been fulfilled</a:t>
            </a:r>
          </a:p>
          <a:p>
            <a:pPr marL="0" indent="0">
              <a:buNone/>
            </a:pPr>
            <a:endParaRPr lang="en-GB" sz="2000" dirty="0" smtClean="0"/>
          </a:p>
          <a:p>
            <a:pPr marL="0" indent="0">
              <a:buNone/>
            </a:pPr>
            <a:r>
              <a:rPr lang="en-GB" sz="2000" dirty="0" smtClean="0"/>
              <a:t>Adapted from ISO 9000:2005 definition 3.8.5</a:t>
            </a:r>
            <a:endParaRPr lang="en-GB" sz="2000" dirty="0"/>
          </a:p>
        </p:txBody>
      </p:sp>
    </p:spTree>
    <p:extLst>
      <p:ext uri="{BB962C8B-B14F-4D97-AF65-F5344CB8AC3E}">
        <p14:creationId xmlns:p14="http://schemas.microsoft.com/office/powerpoint/2010/main" val="2906371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Verification</a:t>
            </a:r>
            <a:endParaRPr lang="en-GB"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0" indent="0">
              <a:buNone/>
            </a:pPr>
            <a:r>
              <a:rPr lang="en-GB" dirty="0" smtClean="0"/>
              <a:t>3.27</a:t>
            </a:r>
          </a:p>
          <a:p>
            <a:pPr marL="0" indent="0">
              <a:buNone/>
            </a:pPr>
            <a:r>
              <a:rPr lang="en-GB" dirty="0" smtClean="0"/>
              <a:t>Confirmation, through provision of objective evidence, that specified requirements have been fulfilled.</a:t>
            </a:r>
          </a:p>
          <a:p>
            <a:pPr marL="0" indent="0">
              <a:buNone/>
            </a:pPr>
            <a:r>
              <a:rPr lang="en-GB" sz="2800" dirty="0" smtClean="0"/>
              <a:t>Confirmation can comprise activities such as:</a:t>
            </a:r>
          </a:p>
          <a:p>
            <a:pPr marL="0" indent="0">
              <a:buNone/>
            </a:pPr>
            <a:r>
              <a:rPr lang="en-GB" sz="2800" dirty="0" smtClean="0"/>
              <a:t>Performing alternative calculations</a:t>
            </a:r>
          </a:p>
          <a:p>
            <a:pPr marL="0" indent="0">
              <a:buNone/>
            </a:pPr>
            <a:r>
              <a:rPr lang="en-GB" sz="2800" dirty="0" smtClean="0"/>
              <a:t>Comparing a new design specification with a similar proven design specification</a:t>
            </a:r>
          </a:p>
          <a:p>
            <a:pPr marL="0" indent="0">
              <a:buNone/>
            </a:pPr>
            <a:r>
              <a:rPr lang="en-GB" sz="2800" dirty="0" smtClean="0"/>
              <a:t>Undertaking tests and demonstrations</a:t>
            </a:r>
          </a:p>
          <a:p>
            <a:pPr marL="0" indent="0">
              <a:buNone/>
            </a:pPr>
            <a:r>
              <a:rPr lang="en-GB" sz="2800" dirty="0" smtClean="0"/>
              <a:t>Reviewing documents prior to use</a:t>
            </a:r>
            <a:endParaRPr lang="en-GB" sz="2800" dirty="0"/>
          </a:p>
        </p:txBody>
      </p:sp>
    </p:spTree>
    <p:extLst>
      <p:ext uri="{BB962C8B-B14F-4D97-AF65-F5344CB8AC3E}">
        <p14:creationId xmlns:p14="http://schemas.microsoft.com/office/powerpoint/2010/main" val="307438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Looking at the accuracy of the procedure.</a:t>
            </a:r>
          </a:p>
          <a:p>
            <a:r>
              <a:rPr lang="en-GB" dirty="0" smtClean="0"/>
              <a:t>There must be documented objective evidence to support validation and verification.</a:t>
            </a:r>
          </a:p>
          <a:p>
            <a:r>
              <a:rPr lang="en-GB" dirty="0"/>
              <a:t>This may be cited references or protocols for historic tests.</a:t>
            </a:r>
          </a:p>
          <a:p>
            <a:endParaRPr lang="en-GB" dirty="0" smtClean="0"/>
          </a:p>
        </p:txBody>
      </p:sp>
    </p:spTree>
    <p:extLst>
      <p:ext uri="{BB962C8B-B14F-4D97-AF65-F5344CB8AC3E}">
        <p14:creationId xmlns:p14="http://schemas.microsoft.com/office/powerpoint/2010/main" val="4129336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Performance </a:t>
            </a:r>
            <a:r>
              <a:rPr lang="en-GB" dirty="0"/>
              <a:t>characteristics must be determined for the sample types for which accreditation is being sought</a:t>
            </a:r>
            <a:r>
              <a:rPr lang="en-GB" dirty="0" smtClean="0"/>
              <a:t>.</a:t>
            </a:r>
          </a:p>
          <a:p>
            <a:r>
              <a:rPr lang="en-GB" dirty="0" smtClean="0"/>
              <a:t>Define clear specification of procedure/equipment performance requirements.</a:t>
            </a:r>
            <a:endParaRPr lang="en-GB" dirty="0"/>
          </a:p>
          <a:p>
            <a:r>
              <a:rPr lang="en-GB" dirty="0"/>
              <a:t>UKAS does not prescribe the number of samples required during the process; but requires the process to be sufficient in its extent</a:t>
            </a:r>
            <a:r>
              <a:rPr lang="en-GB" dirty="0" smtClean="0"/>
              <a:t>.</a:t>
            </a:r>
            <a:endParaRPr lang="en-GB" dirty="0"/>
          </a:p>
        </p:txBody>
      </p:sp>
    </p:spTree>
    <p:extLst>
      <p:ext uri="{BB962C8B-B14F-4D97-AF65-F5344CB8AC3E}">
        <p14:creationId xmlns:p14="http://schemas.microsoft.com/office/powerpoint/2010/main" val="2130061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541</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Things are what they are, and whatever will be will be.</vt:lpstr>
      <vt:lpstr>What is the difference between validation and verification?</vt:lpstr>
      <vt:lpstr>When do you validate? When do you verify?</vt:lpstr>
      <vt:lpstr>PowerPoint Presentation</vt:lpstr>
      <vt:lpstr>Validation</vt:lpstr>
      <vt:lpstr>Verification</vt:lpstr>
      <vt:lpstr>PowerPoint Presentation</vt:lpstr>
      <vt:lpstr>PowerPoint Presentation</vt:lpstr>
      <vt:lpstr>What is Uncertainty of Measurement?</vt:lpstr>
      <vt:lpstr>PowerPoint Presentation</vt:lpstr>
      <vt:lpstr>PowerPoint Presentation</vt:lpstr>
      <vt:lpstr>Uncertainty of Measurement</vt:lpstr>
      <vt:lpstr>Examples</vt:lpstr>
      <vt:lpstr>Think Troubleshooting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Validation, Verification  and Uncertainty of Measurement</dc:title>
  <dc:creator>Graham</dc:creator>
  <cp:lastModifiedBy>Graham Fews</cp:lastModifiedBy>
  <cp:revision>34</cp:revision>
  <dcterms:created xsi:type="dcterms:W3CDTF">2014-05-15T10:25:39Z</dcterms:created>
  <dcterms:modified xsi:type="dcterms:W3CDTF">2014-05-28T10:32:58Z</dcterms:modified>
</cp:coreProperties>
</file>