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24"/>
  </p:notesMasterIdLst>
  <p:sldIdLst>
    <p:sldId id="256" r:id="rId4"/>
    <p:sldId id="257" r:id="rId5"/>
    <p:sldId id="258" r:id="rId6"/>
    <p:sldId id="273" r:id="rId7"/>
    <p:sldId id="259" r:id="rId8"/>
    <p:sldId id="274" r:id="rId9"/>
    <p:sldId id="275" r:id="rId10"/>
    <p:sldId id="272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76" r:id="rId20"/>
    <p:sldId id="268" r:id="rId21"/>
    <p:sldId id="269" r:id="rId22"/>
    <p:sldId id="27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80" autoAdjust="0"/>
  </p:normalViewPr>
  <p:slideViewPr>
    <p:cSldViewPr>
      <p:cViewPr varScale="1">
        <p:scale>
          <a:sx n="82" d="100"/>
          <a:sy n="82" d="100"/>
        </p:scale>
        <p:origin x="-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6FDFF-67AC-4773-82C3-CF32356075D6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65374-2539-4471-84E0-BB4155745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864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en-GB" dirty="0" smtClean="0">
                <a:ea typeface="ＭＳ Ｐゴシック"/>
              </a:rPr>
              <a:t>G-banding is time consuming and a normal karyotype in 50% of cases - In my experience G-band analysis is only abnormal in 10% of cases, looked back at my last 100 MDS cases only 10 abnormal?</a:t>
            </a:r>
          </a:p>
          <a:p>
            <a:pPr marL="0" lvl="1"/>
            <a:r>
              <a:rPr lang="en-GB" dirty="0" err="1" smtClean="0">
                <a:solidFill>
                  <a:srgbClr val="232323"/>
                </a:solidFill>
                <a:ea typeface="ＭＳ Ｐゴシック"/>
              </a:rPr>
              <a:t>Celegene</a:t>
            </a:r>
            <a:r>
              <a:rPr lang="en-GB" dirty="0" smtClean="0">
                <a:solidFill>
                  <a:srgbClr val="232323"/>
                </a:solidFill>
                <a:ea typeface="ＭＳ Ｐゴシック"/>
              </a:rPr>
              <a:t>- in order for prognostic scoring to identify patients who will benefit from modern treatments, including </a:t>
            </a:r>
            <a:r>
              <a:rPr lang="en-GB" dirty="0" err="1" smtClean="0">
                <a:solidFill>
                  <a:srgbClr val="232323"/>
                </a:solidFill>
                <a:ea typeface="ＭＳ Ｐゴシック"/>
              </a:rPr>
              <a:t>Azacytidine</a:t>
            </a:r>
            <a:endParaRPr lang="en-GB" dirty="0" smtClean="0">
              <a:solidFill>
                <a:srgbClr val="232323"/>
              </a:solidFill>
              <a:ea typeface="ＭＳ Ｐゴシック"/>
            </a:endParaRPr>
          </a:p>
          <a:p>
            <a:r>
              <a:rPr lang="en-GB" dirty="0" smtClean="0"/>
              <a:t>We do</a:t>
            </a:r>
            <a:r>
              <a:rPr lang="en-GB" baseline="0" dirty="0" smtClean="0"/>
              <a:t> also offer as charged service if clinician requests SNP array not part of the project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65374-2539-4471-84E0-BB4155745A4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620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en-GB" dirty="0" smtClean="0">
                <a:ea typeface="ＭＳ Ｐゴシック"/>
              </a:rPr>
              <a:t>G-banding is time consuming and a normal karyotype in 50% of cases - In my experience G-band analysis is only abnormal in 10% of cases, looked back at my last 100 MDS cases only 10 abnormal?</a:t>
            </a:r>
          </a:p>
          <a:p>
            <a:pPr marL="0" lvl="1"/>
            <a:r>
              <a:rPr lang="en-GB" dirty="0" err="1" smtClean="0">
                <a:solidFill>
                  <a:srgbClr val="232323"/>
                </a:solidFill>
                <a:ea typeface="ＭＳ Ｐゴシック"/>
              </a:rPr>
              <a:t>Celegene</a:t>
            </a:r>
            <a:r>
              <a:rPr lang="en-GB" dirty="0" smtClean="0">
                <a:solidFill>
                  <a:srgbClr val="232323"/>
                </a:solidFill>
                <a:ea typeface="ＭＳ Ｐゴシック"/>
              </a:rPr>
              <a:t>- in order for prognostic scoring to identify patients who will benefit from modern treatments, including </a:t>
            </a:r>
            <a:r>
              <a:rPr lang="en-GB" dirty="0" err="1" smtClean="0">
                <a:solidFill>
                  <a:srgbClr val="232323"/>
                </a:solidFill>
                <a:ea typeface="ＭＳ Ｐゴシック"/>
              </a:rPr>
              <a:t>Azacytidine</a:t>
            </a:r>
            <a:endParaRPr lang="en-GB" dirty="0" smtClean="0">
              <a:solidFill>
                <a:srgbClr val="232323"/>
              </a:solidFill>
              <a:ea typeface="ＭＳ Ｐゴシック"/>
            </a:endParaRPr>
          </a:p>
          <a:p>
            <a:r>
              <a:rPr lang="en-GB" dirty="0" smtClean="0"/>
              <a:t>We do</a:t>
            </a:r>
            <a:r>
              <a:rPr lang="en-GB" baseline="0" dirty="0" smtClean="0"/>
              <a:t> also offer as charged service if clinician requests SNP array not part of the project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65374-2539-4471-84E0-BB4155745A4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620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en-GB" dirty="0" smtClean="0">
                <a:ea typeface="ＭＳ Ｐゴシック"/>
              </a:rPr>
              <a:t>G-banding is time consuming and a normal karyotype in 50% of cases - In my experience G-band analysis is only abnormal in 10% of cases, looked back at my last 100 MDS cases only 10 abnormal?</a:t>
            </a:r>
          </a:p>
          <a:p>
            <a:pPr marL="0" lvl="1"/>
            <a:r>
              <a:rPr lang="en-GB" dirty="0" err="1" smtClean="0">
                <a:solidFill>
                  <a:srgbClr val="232323"/>
                </a:solidFill>
                <a:ea typeface="ＭＳ Ｐゴシック"/>
              </a:rPr>
              <a:t>Celegene</a:t>
            </a:r>
            <a:r>
              <a:rPr lang="en-GB" dirty="0" smtClean="0">
                <a:solidFill>
                  <a:srgbClr val="232323"/>
                </a:solidFill>
                <a:ea typeface="ＭＳ Ｐゴシック"/>
              </a:rPr>
              <a:t>- in order for prognostic scoring to identify patients who will benefit from modern treatments, including </a:t>
            </a:r>
            <a:r>
              <a:rPr lang="en-GB" dirty="0" err="1" smtClean="0">
                <a:solidFill>
                  <a:srgbClr val="232323"/>
                </a:solidFill>
                <a:ea typeface="ＭＳ Ｐゴシック"/>
              </a:rPr>
              <a:t>Azacytidine</a:t>
            </a:r>
            <a:endParaRPr lang="en-GB" dirty="0" smtClean="0">
              <a:solidFill>
                <a:srgbClr val="232323"/>
              </a:solidFill>
              <a:ea typeface="ＭＳ Ｐゴシック"/>
            </a:endParaRPr>
          </a:p>
          <a:p>
            <a:r>
              <a:rPr lang="en-GB" dirty="0" smtClean="0"/>
              <a:t>We do</a:t>
            </a:r>
            <a:r>
              <a:rPr lang="en-GB" baseline="0" dirty="0" smtClean="0"/>
              <a:t> also offer as charged service if clinician requests SNP array not part of the project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65374-2539-4471-84E0-BB4155745A4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620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65374-2539-4471-84E0-BB4155745A4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620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/>
              </a:rPr>
              <a:t>Digestion- restriction enzyme NSP1 used to digest DNA into fragments</a:t>
            </a:r>
          </a:p>
          <a:p>
            <a:r>
              <a:rPr lang="en-US" dirty="0" smtClean="0">
                <a:ea typeface="ＭＳ Ｐゴシック"/>
              </a:rPr>
              <a:t>Ligation- </a:t>
            </a:r>
            <a:r>
              <a:rPr lang="en-GB" dirty="0" smtClean="0">
                <a:ea typeface="ＭＳ Ｐゴシック"/>
              </a:rPr>
              <a:t>uses small DNA nsp1 adaptors (linkers) ligated to the DNA to be amplified and then multiple primers annealing to the DNA adaptors using a T4 DNA Ligase to replicate whole genome.</a:t>
            </a:r>
          </a:p>
          <a:p>
            <a:r>
              <a:rPr lang="en-GB" dirty="0" smtClean="0">
                <a:ea typeface="ＭＳ Ｐゴシック"/>
              </a:rPr>
              <a:t>PCR – is then used to amplify DNA.</a:t>
            </a:r>
          </a:p>
          <a:p>
            <a:r>
              <a:rPr lang="en-GB" dirty="0" smtClean="0">
                <a:ea typeface="ＭＳ Ｐゴシック"/>
              </a:rPr>
              <a:t>Purification – using magnetic beads that attach to DNA and then washing with wash buffer</a:t>
            </a:r>
          </a:p>
          <a:p>
            <a:r>
              <a:rPr lang="en-GB" dirty="0" smtClean="0">
                <a:ea typeface="ＭＳ Ｐゴシック"/>
              </a:rPr>
              <a:t>Fragmentation – fragmenting the DNA into shorter pieces so it will hybridize to the Array</a:t>
            </a:r>
          </a:p>
          <a:p>
            <a:r>
              <a:rPr lang="en-GB" dirty="0" smtClean="0">
                <a:ea typeface="ＭＳ Ｐゴシック"/>
              </a:rPr>
              <a:t>Labelling – with a chemical that acts as a molecular glue for </a:t>
            </a:r>
            <a:r>
              <a:rPr lang="en-GB" dirty="0" err="1" smtClean="0">
                <a:ea typeface="ＭＳ Ｐゴシック"/>
              </a:rPr>
              <a:t>flourescent</a:t>
            </a:r>
            <a:r>
              <a:rPr lang="en-GB" dirty="0" smtClean="0">
                <a:ea typeface="ＭＳ Ｐゴシック"/>
              </a:rPr>
              <a:t> molecules (stain) that will be washed over chip.</a:t>
            </a:r>
          </a:p>
          <a:p>
            <a:r>
              <a:rPr lang="en-GB" dirty="0" smtClean="0">
                <a:ea typeface="ＭＳ Ｐゴシック"/>
              </a:rPr>
              <a:t>Hybridize to Array Chip – 16- 18 hours over night.</a:t>
            </a:r>
          </a:p>
          <a:p>
            <a:r>
              <a:rPr lang="en-GB" dirty="0" smtClean="0">
                <a:ea typeface="ＭＳ Ｐゴシック"/>
              </a:rPr>
              <a:t>Stained and wash off anything that hasn’t Hybridized.</a:t>
            </a:r>
          </a:p>
          <a:p>
            <a:r>
              <a:rPr lang="en-GB" dirty="0" smtClean="0">
                <a:ea typeface="ＭＳ Ｐゴシック"/>
              </a:rPr>
              <a:t>Scanned over night</a:t>
            </a:r>
            <a:endParaRPr lang="en-US" dirty="0" smtClean="0">
              <a:ea typeface="ＭＳ Ｐゴシック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65374-2539-4471-84E0-BB4155745A4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759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16 samples 3.5 day protocol with day 2 being 8.30am to 6pm (</a:t>
            </a:r>
            <a:r>
              <a:rPr lang="en-GB" dirty="0" err="1" smtClean="0"/>
              <a:t>Affy</a:t>
            </a:r>
            <a:r>
              <a:rPr lang="en-GB" dirty="0" smtClean="0"/>
              <a:t> markets it at 2.5 day protocol).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65374-2539-4471-84E0-BB4155745A4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2291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r>
              <a:rPr lang="en-GB" baseline="0" dirty="0" smtClean="0"/>
              <a:t> of the end result on CHAS. Scanned signal pattern generates log ratio.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65374-2539-4471-84E0-BB4155745A4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630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D6D3-9D0F-D540-B08C-65214A2949F3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3B88-14A7-034F-BC05-B44F78769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CD6D3-9D0F-D540-B08C-65214A2949F3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93B88-14A7-034F-BC05-B44F78769B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055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7.jpe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mc:AlternateContent xmlns:mc="http://schemas.openxmlformats.org/markup-compatibility/2006">
          <mc:Choice xmlns="" xmlns:mv="urn:schemas-microsoft-com:mac:vml" xmlns:ma="http://schemas.microsoft.com/office/mac/drawingml/2008/main" Requires="ma">
            <a:blipFill rotWithShape="1">
              <a:blip r:embed="rId2"/>
              <a:stretch>
                <a:fillRect/>
              </a:stretch>
            </a:blipFill>
          </mc:Choice>
          <mc:Fallback>
            <a:blipFill rotWithShape="1">
              <a:blip r:embed="rId3"/>
              <a:stretch>
                <a:fillRect/>
              </a:stretch>
            </a:blipFill>
          </mc:Fallback>
        </mc:AlternateContent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672" y="222327"/>
            <a:ext cx="87089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err="1" smtClean="0">
                <a:solidFill>
                  <a:schemeClr val="bg1"/>
                </a:solidFill>
              </a:rPr>
              <a:t>Affymetrix</a:t>
            </a:r>
            <a:r>
              <a:rPr lang="en-GB" sz="4000" b="1" dirty="0" smtClean="0">
                <a:solidFill>
                  <a:schemeClr val="bg1"/>
                </a:solidFill>
              </a:rPr>
              <a:t> </a:t>
            </a:r>
            <a:r>
              <a:rPr lang="en-GB" sz="4000" b="1" dirty="0">
                <a:solidFill>
                  <a:schemeClr val="bg1"/>
                </a:solidFill>
              </a:rPr>
              <a:t>MDS </a:t>
            </a:r>
            <a:r>
              <a:rPr lang="en-GB" sz="4000" b="1" dirty="0" err="1">
                <a:solidFill>
                  <a:schemeClr val="bg1"/>
                </a:solidFill>
              </a:rPr>
              <a:t>Cytoscan</a:t>
            </a:r>
            <a:r>
              <a:rPr lang="en-GB" sz="4000" b="1" dirty="0">
                <a:solidFill>
                  <a:schemeClr val="bg1"/>
                </a:solidFill>
              </a:rPr>
              <a:t> HD </a:t>
            </a:r>
            <a:r>
              <a:rPr lang="en-GB" sz="4000" b="1" dirty="0" smtClean="0">
                <a:solidFill>
                  <a:schemeClr val="bg1"/>
                </a:solidFill>
              </a:rPr>
              <a:t>Project</a:t>
            </a:r>
            <a:endParaRPr lang="en-US" sz="4000" b="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6" name="Picture 2" descr="\\stanmore\userhome\CYTOLG\My Pictures\GeneChip_Scanner_3000_7G_Syste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47664" y="2829129"/>
            <a:ext cx="6336704" cy="3048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32748" y="1628800"/>
            <a:ext cx="87089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400" dirty="0" smtClean="0"/>
              <a:t>Laura </a:t>
            </a:r>
            <a:r>
              <a:rPr lang="en-GB" sz="2400" dirty="0"/>
              <a:t>Ford</a:t>
            </a:r>
          </a:p>
          <a:p>
            <a:pPr algn="ctr">
              <a:defRPr/>
            </a:pPr>
            <a:r>
              <a:rPr lang="en-GB" sz="2400" dirty="0"/>
              <a:t>Genetic Technologist</a:t>
            </a:r>
          </a:p>
          <a:p>
            <a:pPr algn="ctr">
              <a:defRPr/>
            </a:pPr>
            <a:r>
              <a:rPr lang="en-GB" sz="2400" dirty="0" smtClean="0"/>
              <a:t>WMRGL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6527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mc:AlternateContent xmlns:mc="http://schemas.openxmlformats.org/markup-compatibility/2006">
          <mc:Choice xmlns="" xmlns:mv="urn:schemas-microsoft-com:mac:vml" xmlns:ma="http://schemas.microsoft.com/office/mac/drawingml/2008/main" Requires="ma">
            <a:blipFill rotWithShape="1">
              <a:blip r:embed="rId2"/>
              <a:stretch>
                <a:fillRect/>
              </a:stretch>
            </a:blipFill>
          </mc:Choice>
          <mc:Fallback>
            <a:blipFill rotWithShape="1">
              <a:blip r:embed="rId3"/>
              <a:stretch>
                <a:fillRect/>
              </a:stretch>
            </a:blipFill>
          </mc:Fallback>
        </mc:AlternateContent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672" y="222327"/>
            <a:ext cx="8708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"/>
              </a:rPr>
              <a:t>Project Roles</a:t>
            </a:r>
            <a:endParaRPr lang="en-US" sz="36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915554"/>
            <a:ext cx="8458200" cy="484482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50% of time G-band chromosome analysis of MDS/?MDS cases (for </a:t>
            </a:r>
            <a:r>
              <a:rPr lang="en-GB" dirty="0" err="1" smtClean="0">
                <a:solidFill>
                  <a:schemeClr val="bg1"/>
                </a:solidFill>
              </a:rPr>
              <a:t>celgene</a:t>
            </a:r>
            <a:r>
              <a:rPr lang="en-GB" dirty="0" smtClean="0">
                <a:solidFill>
                  <a:schemeClr val="bg1"/>
                </a:solidFill>
              </a:rPr>
              <a:t>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Improve turnaround times &lt;21 days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50% of time Set </a:t>
            </a:r>
            <a:r>
              <a:rPr lang="en-GB" dirty="0">
                <a:solidFill>
                  <a:schemeClr val="bg1"/>
                </a:solidFill>
              </a:rPr>
              <a:t>up </a:t>
            </a:r>
            <a:r>
              <a:rPr lang="en-GB" dirty="0" err="1">
                <a:solidFill>
                  <a:schemeClr val="bg1"/>
                </a:solidFill>
              </a:rPr>
              <a:t>Affymetrix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Cytoscan</a:t>
            </a:r>
            <a:r>
              <a:rPr lang="en-GB" dirty="0">
                <a:solidFill>
                  <a:schemeClr val="bg1"/>
                </a:solidFill>
              </a:rPr>
              <a:t> HD Array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Competent on lab </a:t>
            </a:r>
            <a:r>
              <a:rPr lang="en-GB" dirty="0" smtClean="0">
                <a:solidFill>
                  <a:schemeClr val="tx1"/>
                </a:solidFill>
              </a:rPr>
              <a:t>protocol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Hope to prove its utility and roll out its use in front line tool for diagnosis of MDS patient</a:t>
            </a:r>
          </a:p>
          <a:p>
            <a:pPr lvl="1" algn="l"/>
            <a:endParaRPr lang="en-GB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Patient Selection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Secure patient consent (research nurses/consultants)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Data entry patient follow up (confirmed MDS)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Secure follow up info when not received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chemeClr val="bg1"/>
                </a:solidFill>
              </a:rPr>
              <a:t>Update KPI’s (monthly data for </a:t>
            </a:r>
            <a:r>
              <a:rPr lang="en-GB" sz="2600" dirty="0" err="1" smtClean="0">
                <a:solidFill>
                  <a:schemeClr val="bg1"/>
                </a:solidFill>
              </a:rPr>
              <a:t>Affy</a:t>
            </a:r>
            <a:r>
              <a:rPr lang="en-GB" sz="2600" dirty="0" smtClean="0">
                <a:solidFill>
                  <a:schemeClr val="bg1"/>
                </a:solidFill>
              </a:rPr>
              <a:t> and </a:t>
            </a:r>
            <a:r>
              <a:rPr lang="en-GB" sz="2600" dirty="0" err="1" smtClean="0">
                <a:solidFill>
                  <a:schemeClr val="bg1"/>
                </a:solidFill>
              </a:rPr>
              <a:t>Celgene</a:t>
            </a:r>
            <a:r>
              <a:rPr lang="en-GB" sz="2600" dirty="0" smtClean="0">
                <a:solidFill>
                  <a:schemeClr val="bg1"/>
                </a:solidFill>
              </a:rPr>
              <a:t>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chemeClr val="bg1"/>
                </a:solidFill>
              </a:rPr>
              <a:t>FISH training- confirm/Exclude SNP Array Results</a:t>
            </a:r>
          </a:p>
        </p:txBody>
      </p:sp>
      <p:sp>
        <p:nvSpPr>
          <p:cNvPr id="3" name="Right Brace 2"/>
          <p:cNvSpPr/>
          <p:nvPr/>
        </p:nvSpPr>
        <p:spPr>
          <a:xfrm>
            <a:off x="7092280" y="4977172"/>
            <a:ext cx="576064" cy="936104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775757" y="4937370"/>
            <a:ext cx="11881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Not carrying out yet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10469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mc:AlternateContent xmlns:mc="http://schemas.openxmlformats.org/markup-compatibility/2006">
          <mc:Choice xmlns="" xmlns:mv="urn:schemas-microsoft-com:mac:vml" xmlns:ma="http://schemas.microsoft.com/office/mac/drawingml/2008/main" Requires="ma">
            <a:blipFill rotWithShape="1">
              <a:blip r:embed="rId2"/>
              <a:stretch>
                <a:fillRect/>
              </a:stretch>
            </a:blipFill>
          </mc:Choice>
          <mc:Fallback>
            <a:blipFill rotWithShape="1">
              <a:blip r:embed="rId3"/>
              <a:stretch>
                <a:fillRect/>
              </a:stretch>
            </a:blipFill>
          </mc:Fallback>
        </mc:AlternateContent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672" y="222327"/>
            <a:ext cx="8708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"/>
              </a:rPr>
              <a:t>Patient Selection</a:t>
            </a:r>
            <a:endParaRPr lang="en-US" sz="36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>
          <a:xfrm>
            <a:off x="323528" y="1268760"/>
            <a:ext cx="8674224" cy="4651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</a:rPr>
              <a:t>DNA extracted- </a:t>
            </a:r>
            <a:r>
              <a:rPr lang="en-US" sz="3000" dirty="0" err="1" smtClean="0">
                <a:solidFill>
                  <a:schemeClr val="bg1"/>
                </a:solidFill>
              </a:rPr>
              <a:t>Qiamp</a:t>
            </a:r>
            <a:endParaRPr lang="en-US" sz="3000" dirty="0" smtClean="0">
              <a:solidFill>
                <a:schemeClr val="bg1"/>
              </a:solidFill>
            </a:endParaRPr>
          </a:p>
          <a:p>
            <a:pPr marL="457200" lvl="1" indent="0">
              <a:buClr>
                <a:srgbClr val="CE1443"/>
              </a:buClr>
              <a:buFont typeface="Arial"/>
              <a:buNone/>
            </a:pPr>
            <a:r>
              <a:rPr lang="en-US" sz="2400" dirty="0" smtClean="0"/>
              <a:t>?MDS/MDS routinely DNA extracted</a:t>
            </a:r>
          </a:p>
          <a:p>
            <a:pPr>
              <a:buClr>
                <a:schemeClr val="bg1"/>
              </a:buClr>
            </a:pPr>
            <a:r>
              <a:rPr lang="en-US" sz="3000" dirty="0" smtClean="0">
                <a:solidFill>
                  <a:schemeClr val="bg1"/>
                </a:solidFill>
              </a:rPr>
              <a:t>Quality assessed </a:t>
            </a:r>
            <a:r>
              <a:rPr lang="en-US" sz="2000" dirty="0" smtClean="0">
                <a:solidFill>
                  <a:schemeClr val="bg1"/>
                </a:solidFill>
              </a:rPr>
              <a:t>– </a:t>
            </a:r>
          </a:p>
          <a:p>
            <a:pPr marL="0" indent="0">
              <a:buClr>
                <a:srgbClr val="CE1443"/>
              </a:buClr>
              <a:buFont typeface="Arial"/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      </a:t>
            </a:r>
            <a:r>
              <a:rPr lang="en-US" sz="2400" dirty="0" smtClean="0"/>
              <a:t>minimum concentration 50ng/µL</a:t>
            </a:r>
          </a:p>
          <a:p>
            <a:pPr marL="0" indent="0">
              <a:buClr>
                <a:srgbClr val="CE1443"/>
              </a:buClr>
              <a:buFont typeface="Arial"/>
              <a:buNone/>
            </a:pPr>
            <a:r>
              <a:rPr lang="en-US" sz="2400" dirty="0" smtClean="0"/>
              <a:t>      260/280 ratio 1.8&gt;2  </a:t>
            </a:r>
          </a:p>
          <a:p>
            <a:pPr marL="0" indent="0">
              <a:buClr>
                <a:srgbClr val="CE1443"/>
              </a:buClr>
              <a:buFont typeface="Arial"/>
              <a:buNone/>
            </a:pPr>
            <a:r>
              <a:rPr lang="en-US" sz="2400" dirty="0" smtClean="0"/>
              <a:t>      260/230 ratio 1.5&gt;2.3</a:t>
            </a:r>
          </a:p>
          <a:p>
            <a:pPr>
              <a:buClr>
                <a:schemeClr val="bg1"/>
              </a:buClr>
            </a:pPr>
            <a:r>
              <a:rPr lang="en-US" sz="3000" dirty="0" smtClean="0">
                <a:solidFill>
                  <a:schemeClr val="bg1"/>
                </a:solidFill>
              </a:rPr>
              <a:t>Follow up and Consent received</a:t>
            </a:r>
          </a:p>
          <a:p>
            <a:pPr marL="0" indent="0">
              <a:buClr>
                <a:srgbClr val="CE1443"/>
              </a:buClr>
              <a:buFont typeface="Arial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   </a:t>
            </a:r>
            <a:r>
              <a:rPr lang="en-US" sz="2400" dirty="0" smtClean="0"/>
              <a:t>Patients need to be confirmed MDS </a:t>
            </a:r>
          </a:p>
          <a:p>
            <a:pPr marL="0" indent="0">
              <a:buClr>
                <a:srgbClr val="CE1443"/>
              </a:buClr>
              <a:buFont typeface="Arial"/>
              <a:buNone/>
            </a:pPr>
            <a:r>
              <a:rPr lang="en-US" sz="2400" dirty="0" smtClean="0"/>
              <a:t>    Consent required for project (access patient records) </a:t>
            </a:r>
            <a:endParaRPr lang="en-GB" sz="2400" dirty="0" smtClean="0"/>
          </a:p>
          <a:p>
            <a:pPr marL="0" indent="0">
              <a:buFont typeface="Arial"/>
              <a:buNone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25057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mc:AlternateContent xmlns:mc="http://schemas.openxmlformats.org/markup-compatibility/2006">
          <mc:Choice xmlns="" xmlns:mv="urn:schemas-microsoft-com:mac:vml" xmlns:ma="http://schemas.microsoft.com/office/mac/drawingml/2008/main" Requires="ma">
            <a:blipFill rotWithShape="1">
              <a:blip r:embed="rId2"/>
              <a:stretch>
                <a:fillRect/>
              </a:stretch>
            </a:blipFill>
          </mc:Choice>
          <mc:Fallback>
            <a:blipFill rotWithShape="1">
              <a:blip r:embed="rId3"/>
              <a:stretch>
                <a:fillRect/>
              </a:stretch>
            </a:blipFill>
          </mc:Fallback>
        </mc:AlternateContent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672" y="222327"/>
            <a:ext cx="87089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bg1"/>
                </a:solidFill>
                <a:latin typeface="Arial"/>
              </a:rPr>
              <a:t>Cytoscan</a:t>
            </a:r>
            <a:r>
              <a:rPr lang="en-US" sz="3200" b="1" dirty="0" smtClean="0">
                <a:solidFill>
                  <a:schemeClr val="bg1"/>
                </a:solidFill>
                <a:latin typeface="Arial"/>
              </a:rPr>
              <a:t> HD Platfor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m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9388" y="1196975"/>
            <a:ext cx="5256212" cy="49688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High Density Gene level coverage</a:t>
            </a:r>
          </a:p>
          <a:p>
            <a:pPr lvl="1" algn="l"/>
            <a:r>
              <a:rPr lang="en-GB" dirty="0" smtClean="0">
                <a:solidFill>
                  <a:schemeClr val="tx1"/>
                </a:solidFill>
              </a:rPr>
              <a:t>Covers &gt;36000 Ref </a:t>
            </a:r>
            <a:r>
              <a:rPr lang="en-GB" dirty="0" err="1" smtClean="0">
                <a:solidFill>
                  <a:schemeClr val="tx1"/>
                </a:solidFill>
              </a:rPr>
              <a:t>Seq</a:t>
            </a:r>
            <a:r>
              <a:rPr lang="en-GB" dirty="0" smtClean="0">
                <a:solidFill>
                  <a:schemeClr val="tx1"/>
                </a:solidFill>
              </a:rPr>
              <a:t> Genes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High Density SNP and CN probe coverage for whole genome coverage</a:t>
            </a:r>
          </a:p>
          <a:p>
            <a:pPr lvl="1" algn="l"/>
            <a:r>
              <a:rPr lang="en-GB" dirty="0" smtClean="0">
                <a:solidFill>
                  <a:schemeClr val="tx1"/>
                </a:solidFill>
              </a:rPr>
              <a:t>2.6 million markers including</a:t>
            </a:r>
          </a:p>
          <a:p>
            <a:pPr lvl="1" algn="l"/>
            <a:r>
              <a:rPr lang="en-GB" dirty="0" smtClean="0">
                <a:solidFill>
                  <a:schemeClr val="tx1"/>
                </a:solidFill>
              </a:rPr>
              <a:t>750,000 SNP’s</a:t>
            </a:r>
          </a:p>
          <a:p>
            <a:pPr lvl="1" algn="l"/>
            <a:r>
              <a:rPr lang="en-GB" dirty="0" smtClean="0">
                <a:solidFill>
                  <a:schemeClr val="tx1"/>
                </a:solidFill>
              </a:rPr>
              <a:t>1.9 million non-polymorphic probes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Enriched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Gene coverage for cancer markers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pic>
        <p:nvPicPr>
          <p:cNvPr id="7" name="Picture 5" descr="abdi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8064" y="1985424"/>
            <a:ext cx="3887788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4005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mc:AlternateContent xmlns:mc="http://schemas.openxmlformats.org/markup-compatibility/2006">
          <mc:Choice xmlns="" xmlns:mv="urn:schemas-microsoft-com:mac:vml" xmlns:ma="http://schemas.microsoft.com/office/mac/drawingml/2008/main" Requires="ma">
            <a:blipFill rotWithShape="1">
              <a:blip r:embed="rId3"/>
              <a:stretch>
                <a:fillRect/>
              </a:stretch>
            </a:blipFill>
          </mc:Choice>
          <mc:Fallback>
            <a:blipFill rotWithShape="1">
              <a:blip r:embed="rId4"/>
              <a:stretch>
                <a:fillRect/>
              </a:stretch>
            </a:blipFill>
          </mc:Fallback>
        </mc:AlternateContent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\\stanmore\userhome\CYTOLG\My Pictures\HD Arra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456" y="1212679"/>
            <a:ext cx="533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\\stanmore\userhome\CYTOLG\My Pictures\GeneChip_Scanner_3000_7G_System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43227" y="1452922"/>
            <a:ext cx="5080000" cy="220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8"/>
          <p:cNvPicPr>
            <a:picLocks noChangeAspect="1"/>
          </p:cNvPicPr>
          <p:nvPr/>
        </p:nvPicPr>
        <p:blipFill>
          <a:blip r:embed="rId7"/>
          <a:srcRect r="3955"/>
          <a:stretch>
            <a:fillRect/>
          </a:stretch>
        </p:blipFill>
        <p:spPr bwMode="auto">
          <a:xfrm>
            <a:off x="5605624" y="4707859"/>
            <a:ext cx="3429000" cy="135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 bwMode="auto">
          <a:xfrm>
            <a:off x="214262" y="269875"/>
            <a:ext cx="850746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spc="70" dirty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Overview of </a:t>
            </a:r>
            <a:r>
              <a:rPr lang="en-US" sz="3200" spc="70" dirty="0" err="1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CytoScan</a:t>
            </a:r>
            <a:r>
              <a:rPr lang="en-US" sz="3200" spc="70" dirty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™ Assay</a:t>
            </a:r>
            <a:endParaRPr lang="en-US" sz="3200" i="1" spc="70" dirty="0">
              <a:solidFill>
                <a:schemeClr val="bg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78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mc:AlternateContent xmlns:mc="http://schemas.openxmlformats.org/markup-compatibility/2006">
          <mc:Choice xmlns="" xmlns:mv="urn:schemas-microsoft-com:mac:vml" xmlns:ma="http://schemas.microsoft.com/office/mac/drawingml/2008/main" Requires="ma">
            <a:blipFill rotWithShape="1">
              <a:blip r:embed="rId3"/>
              <a:stretch>
                <a:fillRect/>
              </a:stretch>
            </a:blipFill>
          </mc:Choice>
          <mc:Fallback>
            <a:blipFill rotWithShape="1">
              <a:blip r:embed="rId4"/>
              <a:stretch>
                <a:fillRect/>
              </a:stretch>
            </a:blipFill>
          </mc:Fallback>
        </mc:AlternateContent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672" y="222327"/>
            <a:ext cx="87089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/>
              </a:rPr>
              <a:t>Workflow in Lab</a:t>
            </a:r>
            <a:endParaRPr lang="en-US" sz="32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62" y="693592"/>
            <a:ext cx="8708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Arial"/>
              </a:rPr>
              <a:t>Arial regular for the body copy…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33" y="693592"/>
            <a:ext cx="4387291" cy="5447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427984" y="914400"/>
            <a:ext cx="4459706" cy="10156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Day </a:t>
            </a:r>
            <a:r>
              <a:rPr lang="en-US" sz="1200" b="1" dirty="0"/>
              <a:t>1</a:t>
            </a:r>
            <a:r>
              <a:rPr lang="en-US" sz="1200" b="1" dirty="0" smtClean="0"/>
              <a:t> </a:t>
            </a:r>
            <a:r>
              <a:rPr lang="en-US" sz="1200" b="1" dirty="0" smtClean="0">
                <a:sym typeface="Wingdings" panose="05000000000000000000" pitchFamily="2" charset="2"/>
              </a:rPr>
              <a:t></a:t>
            </a:r>
            <a:r>
              <a:rPr lang="en-US" sz="1200" b="1" dirty="0" smtClean="0"/>
              <a:t> Prep for the week run (AM)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Bleach FS</a:t>
            </a:r>
          </a:p>
          <a:p>
            <a:r>
              <a:rPr lang="en-US" sz="1200" dirty="0" smtClean="0"/>
              <a:t>2. Worksheets</a:t>
            </a:r>
          </a:p>
          <a:p>
            <a:r>
              <a:rPr lang="en-US" sz="1200" dirty="0" smtClean="0">
                <a:sym typeface="Wingdings" panose="05000000000000000000" pitchFamily="2" charset="2"/>
              </a:rPr>
              <a:t>3. Dilutions</a:t>
            </a:r>
          </a:p>
          <a:p>
            <a:r>
              <a:rPr lang="en-US" sz="1200" dirty="0">
                <a:sym typeface="Wingdings" panose="05000000000000000000" pitchFamily="2" charset="2"/>
              </a:rPr>
              <a:t>4</a:t>
            </a:r>
            <a:r>
              <a:rPr lang="en-US" sz="1200" dirty="0" smtClean="0">
                <a:sym typeface="Wingdings" panose="05000000000000000000" pitchFamily="2" charset="2"/>
              </a:rPr>
              <a:t>. Make 2% and 4% Gels x2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85083" y="2404813"/>
            <a:ext cx="4315690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Day 2 </a:t>
            </a:r>
            <a:r>
              <a:rPr lang="en-US" sz="1200" b="1" dirty="0" smtClean="0">
                <a:sym typeface="Wingdings" panose="05000000000000000000" pitchFamily="2" charset="2"/>
              </a:rPr>
              <a:t></a:t>
            </a:r>
            <a:r>
              <a:rPr lang="en-US" sz="1200" b="1" dirty="0" smtClean="0"/>
              <a:t> </a:t>
            </a:r>
          </a:p>
          <a:p>
            <a:r>
              <a:rPr lang="en-US" sz="1200" b="1" dirty="0" smtClean="0"/>
              <a:t>1. </a:t>
            </a:r>
            <a:r>
              <a:rPr lang="en-US" sz="1200" dirty="0" smtClean="0"/>
              <a:t>Run PCR gel QC check</a:t>
            </a:r>
          </a:p>
          <a:p>
            <a:r>
              <a:rPr lang="en-US" sz="1200" dirty="0" smtClean="0">
                <a:sym typeface="Wingdings" panose="05000000000000000000" pitchFamily="2" charset="2"/>
              </a:rPr>
              <a:t>2. Nano Drop QC after Purification</a:t>
            </a:r>
          </a:p>
          <a:p>
            <a:r>
              <a:rPr lang="en-US" sz="1200" dirty="0" smtClean="0">
                <a:sym typeface="Wingdings" panose="05000000000000000000" pitchFamily="2" charset="2"/>
              </a:rPr>
              <a:t>3. Frag Gel QC after fragmentation</a:t>
            </a:r>
            <a:endParaRPr lang="en-US" sz="1200" dirty="0">
              <a:sym typeface="Wingdings" panose="05000000000000000000" pitchFamily="2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7984" y="3573016"/>
            <a:ext cx="4429889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Day 3</a:t>
            </a:r>
            <a:r>
              <a:rPr lang="en-US" sz="1200" b="1" dirty="0" smtClean="0">
                <a:sym typeface="Wingdings" panose="05000000000000000000" pitchFamily="2" charset="2"/>
              </a:rPr>
              <a:t></a:t>
            </a:r>
            <a:r>
              <a:rPr lang="en-US" sz="1200" b="1" dirty="0" smtClean="0"/>
              <a:t> </a:t>
            </a:r>
          </a:p>
          <a:p>
            <a:pPr marL="228600" indent="-228600">
              <a:buAutoNum type="arabicPeriod"/>
            </a:pPr>
            <a:r>
              <a:rPr lang="en-US" sz="1200" dirty="0" smtClean="0">
                <a:sym typeface="Wingdings" panose="05000000000000000000" pitchFamily="2" charset="2"/>
              </a:rPr>
              <a:t>Prepare wash/Stains</a:t>
            </a:r>
          </a:p>
          <a:p>
            <a:pPr marL="228600" indent="-228600">
              <a:buAutoNum type="arabicPeriod"/>
            </a:pPr>
            <a:r>
              <a:rPr lang="en-US" sz="1200" dirty="0" smtClean="0">
                <a:sym typeface="Wingdings" panose="05000000000000000000" pitchFamily="2" charset="2"/>
              </a:rPr>
              <a:t>Prepare Chips only after frag gel passed</a:t>
            </a:r>
          </a:p>
          <a:p>
            <a:pPr marL="228600" indent="-228600">
              <a:buAutoNum type="arabicPeriod"/>
            </a:pPr>
            <a:r>
              <a:rPr lang="en-US" sz="1200" dirty="0" smtClean="0">
                <a:sym typeface="Wingdings" panose="05000000000000000000" pitchFamily="2" charset="2"/>
              </a:rPr>
              <a:t>Upload Batch Registration Files</a:t>
            </a:r>
          </a:p>
          <a:p>
            <a:r>
              <a:rPr lang="en-US" sz="1200" dirty="0" smtClean="0">
                <a:sym typeface="Wingdings" panose="05000000000000000000" pitchFamily="2" charset="2"/>
              </a:rPr>
              <a:t>5. Chip loading  Loading check.</a:t>
            </a:r>
          </a:p>
          <a:p>
            <a:endParaRPr lang="en-US" sz="1200" dirty="0">
              <a:solidFill>
                <a:schemeClr val="bg1"/>
              </a:solidFill>
              <a:sym typeface="Wingdings" panose="05000000000000000000" pitchFamily="2" charset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82149" y="4923835"/>
            <a:ext cx="4429889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Day 3.5 </a:t>
            </a:r>
            <a:r>
              <a:rPr lang="en-US" sz="1200" b="1" dirty="0">
                <a:sym typeface="Wingdings" panose="05000000000000000000" pitchFamily="2" charset="2"/>
              </a:rPr>
              <a:t></a:t>
            </a:r>
          </a:p>
          <a:p>
            <a:pPr marL="228600" indent="-228600">
              <a:buAutoNum type="arabicPeriod"/>
            </a:pPr>
            <a:r>
              <a:rPr lang="en-US" sz="1200" dirty="0" smtClean="0">
                <a:sym typeface="Wingdings" panose="05000000000000000000" pitchFamily="2" charset="2"/>
              </a:rPr>
              <a:t>CEL files uploaded to be processed</a:t>
            </a:r>
          </a:p>
          <a:p>
            <a:pPr marL="228600" indent="-228600">
              <a:buAutoNum type="arabicPeriod"/>
            </a:pPr>
            <a:r>
              <a:rPr lang="en-US" sz="1200" dirty="0" smtClean="0">
                <a:sym typeface="Wingdings" panose="05000000000000000000" pitchFamily="2" charset="2"/>
              </a:rPr>
              <a:t>CEL files uploaded to CHAS</a:t>
            </a:r>
          </a:p>
          <a:p>
            <a:pPr marL="228600" indent="-228600">
              <a:buAutoNum type="arabicPeriod"/>
            </a:pPr>
            <a:r>
              <a:rPr lang="en-US" sz="1200" dirty="0" smtClean="0">
                <a:sym typeface="Wingdings" panose="05000000000000000000" pitchFamily="2" charset="2"/>
              </a:rPr>
              <a:t>2 x Samples spreadsheets to be updated with QC results and Lot numbers.</a:t>
            </a:r>
            <a:r>
              <a:rPr lang="en-US" sz="1200" dirty="0" smtClean="0"/>
              <a:t> </a:t>
            </a:r>
          </a:p>
          <a:p>
            <a:endParaRPr lang="en-US" sz="1200" dirty="0">
              <a:solidFill>
                <a:schemeClr val="bg1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2431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mc:AlternateContent xmlns:mc="http://schemas.openxmlformats.org/markup-compatibility/2006">
          <mc:Choice xmlns="" xmlns:mv="urn:schemas-microsoft-com:mac:vml" xmlns:ma="http://schemas.microsoft.com/office/mac/drawingml/2008/main" Requires="ma">
            <a:blipFill rotWithShape="1">
              <a:blip r:embed="rId3"/>
              <a:stretch>
                <a:fillRect/>
              </a:stretch>
            </a:blipFill>
          </mc:Choice>
          <mc:Fallback>
            <a:blipFill rotWithShape="1">
              <a:blip r:embed="rId4"/>
              <a:stretch>
                <a:fillRect/>
              </a:stretch>
            </a:blipFill>
          </mc:Fallback>
        </mc:AlternateContent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672" y="222327"/>
            <a:ext cx="87089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Loss on </a:t>
            </a:r>
            <a:r>
              <a:rPr lang="en-GB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Cytoscan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62" y="693592"/>
            <a:ext cx="8708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Arial"/>
              </a:rPr>
              <a:t>Arial regular for the body copy…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3592"/>
            <a:ext cx="8208912" cy="5359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276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mc:AlternateContent xmlns:mc="http://schemas.openxmlformats.org/markup-compatibility/2006">
          <mc:Choice xmlns="" xmlns:mv="urn:schemas-microsoft-com:mac:vml" xmlns:ma="http://schemas.microsoft.com/office/mac/drawingml/2008/main" Requires="ma">
            <a:blipFill rotWithShape="1">
              <a:blip r:embed="rId2"/>
              <a:stretch>
                <a:fillRect/>
              </a:stretch>
            </a:blipFill>
          </mc:Choice>
          <mc:Fallback>
            <a:blipFill rotWithShape="1">
              <a:blip r:embed="rId3"/>
              <a:stretch>
                <a:fillRect/>
              </a:stretch>
            </a:blipFill>
          </mc:Fallback>
        </mc:AlternateContent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6435" y="222327"/>
            <a:ext cx="87089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/>
              </a:rPr>
              <a:t>What have we done so far?</a:t>
            </a:r>
            <a:endParaRPr lang="en-US" sz="28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246188"/>
            <a:ext cx="8458200" cy="4651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algn="l">
              <a:buFont typeface="Arial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84 samples run on SNP array</a:t>
            </a:r>
          </a:p>
          <a:p>
            <a:pPr marL="1200150" lvl="3" indent="-342900" algn="l"/>
            <a:r>
              <a:rPr lang="en-GB" sz="2400" dirty="0" smtClean="0">
                <a:solidFill>
                  <a:schemeClr val="tx1"/>
                </a:solidFill>
              </a:rPr>
              <a:t>43 analysed</a:t>
            </a:r>
          </a:p>
          <a:p>
            <a:pPr marL="1200150" lvl="3" indent="-342900" algn="l"/>
            <a:r>
              <a:rPr lang="en-GB" sz="2400" dirty="0" smtClean="0">
                <a:solidFill>
                  <a:schemeClr val="tx1"/>
                </a:solidFill>
              </a:rPr>
              <a:t>34 reported and results issued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24 normal results found, 10 abnormal</a:t>
            </a:r>
          </a:p>
          <a:p>
            <a:pPr marL="342900" lvl="1" indent="-342900" algn="l"/>
            <a:r>
              <a:rPr lang="en-GB" sz="1800" dirty="0" smtClean="0">
                <a:solidFill>
                  <a:schemeClr val="bg1"/>
                </a:solidFill>
              </a:rPr>
              <a:t>                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>
                <a:solidFill>
                  <a:schemeClr val="tx1"/>
                </a:solidFill>
              </a:rPr>
              <a:t>9</a:t>
            </a:r>
            <a:r>
              <a:rPr lang="en-GB" sz="2400" dirty="0" smtClean="0">
                <a:solidFill>
                  <a:schemeClr val="tx1"/>
                </a:solidFill>
              </a:rPr>
              <a:t> cases are undergoing further investigation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Cases that failed G-banding</a:t>
            </a:r>
          </a:p>
          <a:p>
            <a:pPr marL="342900" lvl="1" indent="-342900" algn="l"/>
            <a:r>
              <a:rPr lang="en-GB" sz="2400" dirty="0" smtClean="0">
                <a:solidFill>
                  <a:schemeClr val="tx1"/>
                </a:solidFill>
              </a:rPr>
              <a:t>           4 cases normal by SNP array</a:t>
            </a:r>
          </a:p>
          <a:p>
            <a:pPr marL="342900" lvl="1" indent="-342900" algn="l"/>
            <a:r>
              <a:rPr lang="en-GB" sz="2400" dirty="0" smtClean="0">
                <a:solidFill>
                  <a:schemeClr val="tx1"/>
                </a:solidFill>
              </a:rPr>
              <a:t>           2  cases abnormal by SNP array</a:t>
            </a:r>
          </a:p>
          <a:p>
            <a:pPr algn="l"/>
            <a:endParaRPr lang="en-GB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4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mc:AlternateContent xmlns:mc="http://schemas.openxmlformats.org/markup-compatibility/2006">
          <mc:Choice xmlns="" xmlns:mv="urn:schemas-microsoft-com:mac:vml" xmlns:ma="http://schemas.microsoft.com/office/mac/drawingml/2008/main" Requires="ma">
            <a:blipFill rotWithShape="1">
              <a:blip r:embed="rId2"/>
              <a:stretch>
                <a:fillRect/>
              </a:stretch>
            </a:blipFill>
          </mc:Choice>
          <mc:Fallback>
            <a:blipFill rotWithShape="1">
              <a:blip r:embed="rId3"/>
              <a:stretch>
                <a:fillRect/>
              </a:stretch>
            </a:blipFill>
          </mc:Fallback>
        </mc:AlternateContent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6435" y="222327"/>
            <a:ext cx="87089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/>
              </a:rPr>
              <a:t>Summary Results Table</a:t>
            </a:r>
            <a:endParaRPr lang="en-US" sz="28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246188"/>
            <a:ext cx="8458200" cy="4651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20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3445341"/>
              </p:ext>
            </p:extLst>
          </p:nvPr>
        </p:nvGraphicFramePr>
        <p:xfrm>
          <a:off x="1121904" y="745547"/>
          <a:ext cx="7128792" cy="536954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36104"/>
                <a:gridCol w="2232248"/>
                <a:gridCol w="2880320"/>
                <a:gridCol w="1080120"/>
              </a:tblGrid>
              <a:tr h="307189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Case number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 dirty="0">
                          <a:effectLst/>
                        </a:rPr>
                        <a:t>Karyotype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 dirty="0" smtClean="0">
                          <a:effectLst/>
                        </a:rPr>
                        <a:t>SNP array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 dirty="0" smtClean="0">
                          <a:effectLst/>
                        </a:rPr>
                        <a:t>Karyotype and SNP match</a:t>
                      </a:r>
                      <a:r>
                        <a:rPr lang="en-GB" sz="1200" u="none" strike="noStrike" dirty="0">
                          <a:effectLst/>
                        </a:rPr>
                        <a:t>?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194168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normal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smtClean="0">
                          <a:solidFill>
                            <a:srgbClr val="00B050"/>
                          </a:solidFill>
                          <a:effectLst/>
                        </a:rPr>
                        <a:t>normal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194168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normal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smtClean="0">
                          <a:solidFill>
                            <a:srgbClr val="00B050"/>
                          </a:solidFill>
                          <a:effectLst/>
                        </a:rPr>
                        <a:t>normal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smtClean="0"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194168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smtClean="0">
                          <a:solidFill>
                            <a:srgbClr val="00B050"/>
                          </a:solidFill>
                          <a:effectLst/>
                        </a:rPr>
                        <a:t>normal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smtClean="0">
                          <a:solidFill>
                            <a:srgbClr val="00B050"/>
                          </a:solidFill>
                          <a:effectLst/>
                        </a:rPr>
                        <a:t>normal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smtClean="0"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194168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smtClean="0">
                          <a:solidFill>
                            <a:srgbClr val="00B050"/>
                          </a:solidFill>
                          <a:effectLst/>
                        </a:rPr>
                        <a:t>normal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smtClean="0">
                          <a:solidFill>
                            <a:srgbClr val="00B050"/>
                          </a:solidFill>
                          <a:effectLst/>
                        </a:rPr>
                        <a:t>normal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smtClean="0"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194168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smtClean="0">
                          <a:solidFill>
                            <a:srgbClr val="00B050"/>
                          </a:solidFill>
                          <a:effectLst/>
                        </a:rPr>
                        <a:t>normal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smtClean="0">
                          <a:solidFill>
                            <a:srgbClr val="00B050"/>
                          </a:solidFill>
                          <a:effectLst/>
                        </a:rPr>
                        <a:t>normal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smtClean="0"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194168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smtClean="0">
                          <a:solidFill>
                            <a:srgbClr val="00B050"/>
                          </a:solidFill>
                          <a:effectLst/>
                        </a:rPr>
                        <a:t>normal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smtClean="0">
                          <a:solidFill>
                            <a:srgbClr val="00B050"/>
                          </a:solidFill>
                          <a:effectLst/>
                        </a:rPr>
                        <a:t>normal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smtClean="0"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147988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smtClean="0">
                          <a:solidFill>
                            <a:srgbClr val="00B050"/>
                          </a:solidFill>
                          <a:effectLst/>
                        </a:rPr>
                        <a:t>normal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smtClean="0">
                          <a:solidFill>
                            <a:srgbClr val="00B050"/>
                          </a:solidFill>
                          <a:effectLst/>
                        </a:rPr>
                        <a:t>normal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smtClean="0"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194168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smtClean="0">
                          <a:solidFill>
                            <a:srgbClr val="00B050"/>
                          </a:solidFill>
                          <a:effectLst/>
                        </a:rPr>
                        <a:t>normal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smtClean="0">
                          <a:solidFill>
                            <a:srgbClr val="00B050"/>
                          </a:solidFill>
                          <a:effectLst/>
                        </a:rPr>
                        <a:t>normal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smtClean="0"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194168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smtClean="0">
                          <a:solidFill>
                            <a:srgbClr val="00B050"/>
                          </a:solidFill>
                          <a:effectLst/>
                        </a:rPr>
                        <a:t>normal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smtClean="0">
                          <a:solidFill>
                            <a:srgbClr val="00B050"/>
                          </a:solidFill>
                          <a:effectLst/>
                        </a:rPr>
                        <a:t>normal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smtClean="0"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194168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normal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smtClean="0">
                          <a:solidFill>
                            <a:srgbClr val="00B050"/>
                          </a:solidFill>
                          <a:effectLst/>
                        </a:rPr>
                        <a:t>normal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194168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fail</a:t>
                      </a:r>
                      <a:endParaRPr lang="en-GB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smtClean="0">
                          <a:solidFill>
                            <a:srgbClr val="00B050"/>
                          </a:solidFill>
                          <a:effectLst/>
                        </a:rPr>
                        <a:t>normal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no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194168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fail</a:t>
                      </a:r>
                      <a:endParaRPr lang="en-GB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smtClean="0">
                          <a:solidFill>
                            <a:srgbClr val="00B050"/>
                          </a:solidFill>
                          <a:effectLst/>
                        </a:rPr>
                        <a:t>normal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no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194168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fail</a:t>
                      </a:r>
                      <a:endParaRPr lang="en-GB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smtClean="0">
                          <a:solidFill>
                            <a:srgbClr val="00B050"/>
                          </a:solidFill>
                          <a:effectLst/>
                        </a:rPr>
                        <a:t>normal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no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194168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fail</a:t>
                      </a:r>
                      <a:endParaRPr lang="en-GB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normal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no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194168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fail</a:t>
                      </a:r>
                      <a:endParaRPr lang="en-GB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+12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no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194168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fail</a:t>
                      </a:r>
                      <a:endParaRPr lang="en-GB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Idic</a:t>
                      </a:r>
                      <a:r>
                        <a:rPr lang="en-GB" sz="11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der(20q)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no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194168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17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del(5q)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del(5q)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smtClean="0"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194168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18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+8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+8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smtClean="0"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194168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19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del(5q)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del(5q)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1236121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Abnormal</a:t>
                      </a:r>
                    </a:p>
                    <a:p>
                      <a:pPr algn="l" fontAlgn="t"/>
                      <a:r>
                        <a:rPr lang="en-GB" sz="11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46,XX,del(5)(q1q3)[5]/</a:t>
                      </a:r>
                    </a:p>
                    <a:p>
                      <a:pPr algn="l" fontAlgn="t"/>
                      <a:r>
                        <a:rPr lang="en-GB" sz="11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46,XX,del(5)(q1q3),del(11)(q23)[2]/</a:t>
                      </a:r>
                    </a:p>
                    <a:p>
                      <a:pPr algn="l" fontAlgn="t"/>
                      <a:r>
                        <a:rPr lang="en-GB" sz="11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45,XX,del(5)(q1q3),der(7;11)(q10;q10)del(11)(q23)[2]/</a:t>
                      </a:r>
                    </a:p>
                    <a:p>
                      <a:pPr algn="l" fontAlgn="t"/>
                      <a:r>
                        <a:rPr lang="en-GB" sz="11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46,XX[1]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Abnormal</a:t>
                      </a:r>
                    </a:p>
                    <a:p>
                      <a:pPr algn="l" fontAlgn="t"/>
                      <a:r>
                        <a:rPr lang="en-GB" sz="110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arr</a:t>
                      </a:r>
                      <a:r>
                        <a:rPr lang="en-GB" sz="11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5q14.3q33.3(72,739,251-83,696,150)x1,7pterp11.2 (</a:t>
                      </a:r>
                      <a:r>
                        <a:rPr lang="en-GB" sz="11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1-57,601,477)x1,11p11.12q13.1(50,036,272-63,240,914)x1,11q13.1q13.1(64,501,919-65,446,765)x1,11q13.4q14.1(72,699,585-79,896,194)x3,11q14.1qter </a:t>
                      </a:r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(84,666,715-134,942,625)x1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no</a:t>
                      </a:r>
                    </a:p>
                    <a:p>
                      <a:pPr algn="l" fontAlgn="t"/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87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mc:AlternateContent xmlns:mc="http://schemas.openxmlformats.org/markup-compatibility/2006">
          <mc:Choice xmlns="" xmlns:mv="urn:schemas-microsoft-com:mac:vml" xmlns:ma="http://schemas.microsoft.com/office/mac/drawingml/2008/main" Requires="ma">
            <a:blipFill rotWithShape="1">
              <a:blip r:embed="rId2"/>
              <a:stretch>
                <a:fillRect/>
              </a:stretch>
            </a:blipFill>
          </mc:Choice>
          <mc:Fallback>
            <a:blipFill rotWithShape="1">
              <a:blip r:embed="rId3"/>
              <a:stretch>
                <a:fillRect/>
              </a:stretch>
            </a:blipFill>
          </mc:Fallback>
        </mc:AlternateContent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672" y="222327"/>
            <a:ext cx="87089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/>
              </a:rPr>
              <a:t>Unanswered Questions?</a:t>
            </a:r>
            <a:endParaRPr lang="en-US" sz="32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246188"/>
            <a:ext cx="8458200" cy="46513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Are the results from SNP comparable to G banding?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Is anything extra found or missed by using one technique over the other?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Can we use blood instead of marrow? Can we reduce Turn around Times?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Is it cost effective?</a:t>
            </a:r>
          </a:p>
          <a:p>
            <a:r>
              <a:rPr lang="en-GB" b="1" dirty="0" smtClean="0">
                <a:solidFill>
                  <a:schemeClr val="bg1"/>
                </a:solidFill>
              </a:rPr>
              <a:t>Could SNP arrays replace G-banding as front line tool for MDS testing?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8514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mc:AlternateContent xmlns:mc="http://schemas.openxmlformats.org/markup-compatibility/2006">
          <mc:Choice xmlns="" xmlns:mv="urn:schemas-microsoft-com:mac:vml" xmlns:ma="http://schemas.microsoft.com/office/mac/drawingml/2008/main" Requires="ma">
            <a:blipFill rotWithShape="1">
              <a:blip r:embed="rId2"/>
              <a:stretch>
                <a:fillRect/>
              </a:stretch>
            </a:blipFill>
          </mc:Choice>
          <mc:Fallback>
            <a:blipFill rotWithShape="1">
              <a:blip r:embed="rId3"/>
              <a:stretch>
                <a:fillRect/>
              </a:stretch>
            </a:blipFill>
          </mc:Fallback>
        </mc:AlternateContent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672" y="222327"/>
            <a:ext cx="87089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/>
              </a:rPr>
              <a:t>Acknowledgements</a:t>
            </a:r>
            <a:endParaRPr lang="en-US" sz="32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246188"/>
            <a:ext cx="8458200" cy="4651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 smtClean="0">
                <a:solidFill>
                  <a:schemeClr val="bg1"/>
                </a:solidFill>
              </a:rPr>
              <a:t>Sally Jeffries – Project Lead</a:t>
            </a:r>
          </a:p>
          <a:p>
            <a:pPr algn="l"/>
            <a:r>
              <a:rPr lang="en-GB" dirty="0" smtClean="0">
                <a:solidFill>
                  <a:schemeClr val="bg1"/>
                </a:solidFill>
              </a:rPr>
              <a:t>Emma Huxley – Project Manager</a:t>
            </a:r>
          </a:p>
          <a:p>
            <a:pPr algn="l"/>
            <a:r>
              <a:rPr lang="en-GB" dirty="0" smtClean="0">
                <a:solidFill>
                  <a:schemeClr val="bg1"/>
                </a:solidFill>
              </a:rPr>
              <a:t>Nicola Trim – Project Researcher</a:t>
            </a:r>
          </a:p>
          <a:p>
            <a:pPr algn="l"/>
            <a:r>
              <a:rPr lang="en-GB" dirty="0" smtClean="0">
                <a:solidFill>
                  <a:schemeClr val="bg1"/>
                </a:solidFill>
              </a:rPr>
              <a:t>Sue Rose and Jane Soden</a:t>
            </a:r>
          </a:p>
          <a:p>
            <a:pPr algn="l"/>
            <a:endParaRPr lang="en-GB" dirty="0" smtClean="0"/>
          </a:p>
          <a:p>
            <a:pPr algn="l"/>
            <a:r>
              <a:rPr lang="en-GB" dirty="0" smtClean="0">
                <a:solidFill>
                  <a:schemeClr val="bg1"/>
                </a:solidFill>
              </a:rPr>
              <a:t>Thank you</a:t>
            </a:r>
          </a:p>
          <a:p>
            <a:pPr lvl="1" algn="l"/>
            <a:r>
              <a:rPr lang="en-GB" dirty="0" smtClean="0">
                <a:solidFill>
                  <a:schemeClr val="tx1"/>
                </a:solidFill>
              </a:rPr>
              <a:t>Extraction Hub</a:t>
            </a:r>
          </a:p>
          <a:p>
            <a:pPr lvl="1" algn="l"/>
            <a:r>
              <a:rPr lang="en-GB" dirty="0" smtClean="0">
                <a:solidFill>
                  <a:schemeClr val="tx1"/>
                </a:solidFill>
              </a:rPr>
              <a:t>Array Hub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5736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mc:AlternateContent xmlns:mc="http://schemas.openxmlformats.org/markup-compatibility/2006">
          <mc:Choice xmlns="" xmlns:mv="urn:schemas-microsoft-com:mac:vml" xmlns:ma="http://schemas.microsoft.com/office/mac/drawingml/2008/main" Requires="ma">
            <a:blipFill rotWithShape="1">
              <a:blip r:embed="rId2"/>
              <a:stretch>
                <a:fillRect/>
              </a:stretch>
            </a:blipFill>
          </mc:Choice>
          <mc:Fallback>
            <a:blipFill rotWithShape="1">
              <a:blip r:embed="rId3"/>
              <a:stretch>
                <a:fillRect/>
              </a:stretch>
            </a:blipFill>
          </mc:Fallback>
        </mc:AlternateContent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61" y="222327"/>
            <a:ext cx="87089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/>
              </a:rPr>
              <a:t>Introduction</a:t>
            </a:r>
            <a:endParaRPr lang="en-US" sz="40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1560" y="1249798"/>
            <a:ext cx="7344816" cy="3305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Courier New" pitchFamily="49" charset="0"/>
              <a:buChar char="o"/>
              <a:defRPr/>
            </a:pPr>
            <a:r>
              <a:rPr lang="en-US" sz="3600" kern="0" dirty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What is </a:t>
            </a:r>
            <a:r>
              <a:rPr lang="en-US" sz="3600" kern="0" dirty="0" smtClean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MDS</a:t>
            </a:r>
          </a:p>
          <a:p>
            <a:pPr marL="571500" lvl="0" indent="-5715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Courier New" pitchFamily="49" charset="0"/>
              <a:buChar char="o"/>
              <a:defRPr/>
            </a:pPr>
            <a:r>
              <a:rPr lang="en-US" sz="3600" kern="0" dirty="0" smtClean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Why </a:t>
            </a:r>
            <a:r>
              <a:rPr lang="en-US" sz="3600" kern="0" dirty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Microarrays in </a:t>
            </a:r>
            <a:r>
              <a:rPr lang="en-US" sz="3600" kern="0" dirty="0" smtClean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MDS</a:t>
            </a:r>
          </a:p>
          <a:p>
            <a:pPr marL="571500" lvl="0" indent="-5715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Courier New" pitchFamily="49" charset="0"/>
              <a:buChar char="o"/>
              <a:defRPr/>
            </a:pPr>
            <a:r>
              <a:rPr lang="en-US" sz="3600" kern="0" dirty="0" smtClean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Project Overview</a:t>
            </a:r>
          </a:p>
          <a:p>
            <a:pPr marL="571500" lvl="0" indent="-5715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Courier New" pitchFamily="49" charset="0"/>
              <a:buChar char="o"/>
              <a:defRPr/>
            </a:pPr>
            <a:r>
              <a:rPr lang="en-US" sz="3600" kern="0" dirty="0" smtClean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Overview </a:t>
            </a:r>
            <a:r>
              <a:rPr lang="en-US" sz="3600" kern="0" dirty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of </a:t>
            </a:r>
            <a:r>
              <a:rPr lang="en-US" sz="3600" kern="0" dirty="0" err="1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Cytoscan</a:t>
            </a:r>
            <a:r>
              <a:rPr lang="en-US" sz="3600" kern="0" dirty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3600" kern="0" dirty="0" smtClean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Assay</a:t>
            </a:r>
          </a:p>
          <a:p>
            <a:pPr marL="571500" lvl="0" indent="-5715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Courier New" pitchFamily="49" charset="0"/>
              <a:buChar char="o"/>
              <a:defRPr/>
            </a:pPr>
            <a:r>
              <a:rPr lang="en-US" sz="3600" kern="0" dirty="0" smtClean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Project </a:t>
            </a:r>
            <a:r>
              <a:rPr lang="en-US" sz="3600" kern="0" dirty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Progress</a:t>
            </a:r>
          </a:p>
        </p:txBody>
      </p:sp>
    </p:spTree>
    <p:extLst>
      <p:ext uri="{BB962C8B-B14F-4D97-AF65-F5344CB8AC3E}">
        <p14:creationId xmlns:p14="http://schemas.microsoft.com/office/powerpoint/2010/main" val="210376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mc:AlternateContent xmlns:mc="http://schemas.openxmlformats.org/markup-compatibility/2006">
          <mc:Choice xmlns="" xmlns:mv="urn:schemas-microsoft-com:mac:vml" xmlns:ma="http://schemas.microsoft.com/office/mac/drawingml/2008/main" Requires="ma">
            <a:blipFill rotWithShape="1">
              <a:blip r:embed="rId2"/>
              <a:stretch>
                <a:fillRect/>
              </a:stretch>
            </a:blipFill>
          </mc:Choice>
          <mc:Fallback>
            <a:blipFill rotWithShape="1">
              <a:blip r:embed="rId3"/>
              <a:stretch>
                <a:fillRect/>
              </a:stretch>
            </a:blipFill>
          </mc:Fallback>
        </mc:AlternateContent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246188"/>
            <a:ext cx="8458200" cy="4651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Any Questions?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87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mc:AlternateContent xmlns:mc="http://schemas.openxmlformats.org/markup-compatibility/2006">
          <mc:Choice xmlns="" xmlns:mv="urn:schemas-microsoft-com:mac:vml" xmlns:ma="http://schemas.microsoft.com/office/mac/drawingml/2008/main" Requires="ma">
            <a:blipFill rotWithShape="1">
              <a:blip r:embed="rId2"/>
              <a:stretch>
                <a:fillRect/>
              </a:stretch>
            </a:blipFill>
          </mc:Choice>
          <mc:Fallback>
            <a:blipFill rotWithShape="1">
              <a:blip r:embed="rId3"/>
              <a:stretch>
                <a:fillRect/>
              </a:stretch>
            </a:blipFill>
          </mc:Fallback>
        </mc:AlternateContent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672" y="222327"/>
            <a:ext cx="8708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 smtClean="0">
                <a:solidFill>
                  <a:schemeClr val="bg1"/>
                </a:solidFill>
              </a:rPr>
              <a:t>Myelodysplastic</a:t>
            </a:r>
            <a:r>
              <a:rPr lang="en-GB" sz="3600" b="1" dirty="0" smtClean="0">
                <a:solidFill>
                  <a:schemeClr val="bg1"/>
                </a:solidFill>
              </a:rPr>
              <a:t> syndrome </a:t>
            </a:r>
            <a:r>
              <a:rPr lang="en-GB" sz="3600" b="1" dirty="0">
                <a:solidFill>
                  <a:schemeClr val="bg1"/>
                </a:solidFill>
              </a:rPr>
              <a:t>(MDS)</a:t>
            </a:r>
            <a:r>
              <a:rPr lang="en-US" sz="3600" b="1" dirty="0" smtClean="0">
                <a:solidFill>
                  <a:schemeClr val="bg1"/>
                </a:solidFill>
                <a:latin typeface="Arial"/>
              </a:rPr>
              <a:t> </a:t>
            </a:r>
            <a:endParaRPr lang="en-US" sz="36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764704"/>
            <a:ext cx="8229600" cy="58075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MDS patients comprise largest diagnostic group of Oncology samples received in WMRGL ~900 samples a year.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Characterised by production of abnormal myeloid cells (normal maturation and development but dysplastic)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Clinically result in </a:t>
            </a:r>
            <a:r>
              <a:rPr lang="en-GB" sz="2800" dirty="0" err="1" smtClean="0">
                <a:solidFill>
                  <a:schemeClr val="bg1"/>
                </a:solidFill>
              </a:rPr>
              <a:t>cytopaenias</a:t>
            </a:r>
            <a:r>
              <a:rPr lang="en-GB" sz="2800" dirty="0" smtClean="0">
                <a:solidFill>
                  <a:schemeClr val="bg1"/>
                </a:solidFill>
              </a:rPr>
              <a:t> (reduction in cells)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200" dirty="0" err="1" smtClean="0">
                <a:solidFill>
                  <a:schemeClr val="tx1"/>
                </a:solidFill>
              </a:rPr>
              <a:t>Pancytopaenia</a:t>
            </a:r>
            <a:r>
              <a:rPr lang="en-GB" sz="2200" dirty="0" smtClean="0">
                <a:solidFill>
                  <a:schemeClr val="tx1"/>
                </a:solidFill>
              </a:rPr>
              <a:t>			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200" dirty="0" err="1" smtClean="0">
                <a:solidFill>
                  <a:schemeClr val="tx1"/>
                </a:solidFill>
              </a:rPr>
              <a:t>Neutropaenia</a:t>
            </a:r>
            <a:r>
              <a:rPr lang="en-GB" sz="2200" dirty="0" smtClean="0">
                <a:solidFill>
                  <a:schemeClr val="tx1"/>
                </a:solidFill>
              </a:rPr>
              <a:t>			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200" dirty="0" err="1" smtClean="0">
                <a:solidFill>
                  <a:schemeClr val="tx1"/>
                </a:solidFill>
              </a:rPr>
              <a:t>Thrombocytopaenia</a:t>
            </a:r>
            <a:r>
              <a:rPr lang="en-GB" sz="2200" dirty="0" smtClean="0">
                <a:solidFill>
                  <a:schemeClr val="tx1"/>
                </a:solidFill>
              </a:rPr>
              <a:t>		</a:t>
            </a:r>
          </a:p>
          <a:p>
            <a:pPr marL="800100" lvl="1" indent="-34290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chemeClr val="bg1"/>
                </a:solidFill>
              </a:rPr>
              <a:t> </a:t>
            </a:r>
            <a:r>
              <a:rPr lang="en-GB" sz="2400" dirty="0" smtClean="0">
                <a:solidFill>
                  <a:schemeClr val="tx1"/>
                </a:solidFill>
              </a:rPr>
              <a:t>Blasts may be present (&lt;20%)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Risk of progression to AML in 20~40%</a:t>
            </a:r>
          </a:p>
        </p:txBody>
      </p:sp>
    </p:spTree>
    <p:extLst>
      <p:ext uri="{BB962C8B-B14F-4D97-AF65-F5344CB8AC3E}">
        <p14:creationId xmlns:p14="http://schemas.microsoft.com/office/powerpoint/2010/main" val="154935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mc:AlternateContent xmlns:mc="http://schemas.openxmlformats.org/markup-compatibility/2006">
          <mc:Choice xmlns="" xmlns:mv="urn:schemas-microsoft-com:mac:vml" xmlns:ma="http://schemas.microsoft.com/office/mac/drawingml/2008/main" Requires="ma">
            <a:blipFill rotWithShape="1">
              <a:blip r:embed="rId2"/>
              <a:stretch>
                <a:fillRect/>
              </a:stretch>
            </a:blipFill>
          </mc:Choice>
          <mc:Fallback>
            <a:blipFill rotWithShape="1">
              <a:blip r:embed="rId3"/>
              <a:stretch>
                <a:fillRect/>
              </a:stretch>
            </a:blipFill>
          </mc:Fallback>
        </mc:AlternateContent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672" y="222327"/>
            <a:ext cx="8708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 smtClean="0">
                <a:solidFill>
                  <a:schemeClr val="bg1"/>
                </a:solidFill>
              </a:rPr>
              <a:t>Myelodysplastic</a:t>
            </a:r>
            <a:r>
              <a:rPr lang="en-GB" sz="3600" b="1" dirty="0" smtClean="0">
                <a:solidFill>
                  <a:schemeClr val="bg1"/>
                </a:solidFill>
              </a:rPr>
              <a:t> syndrome </a:t>
            </a:r>
            <a:r>
              <a:rPr lang="en-GB" sz="3600" b="1" dirty="0">
                <a:solidFill>
                  <a:schemeClr val="bg1"/>
                </a:solidFill>
              </a:rPr>
              <a:t>(MDS)</a:t>
            </a:r>
            <a:r>
              <a:rPr lang="en-US" sz="3600" b="1" dirty="0" smtClean="0">
                <a:solidFill>
                  <a:schemeClr val="bg1"/>
                </a:solidFill>
                <a:latin typeface="Arial"/>
              </a:rPr>
              <a:t> </a:t>
            </a:r>
            <a:endParaRPr lang="en-US" sz="36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764704"/>
            <a:ext cx="8229600" cy="58075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WHO (World Health Organisation)</a:t>
            </a:r>
          </a:p>
        </p:txBody>
      </p:sp>
      <p:pic>
        <p:nvPicPr>
          <p:cNvPr id="1026" name="Picture 2" descr="\\stanmore\userhome\CYTOLG\My Pictures\a36fbc5c-cc2c-4783-a7a2-9fc03130a75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08416"/>
            <a:ext cx="57150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243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mc:AlternateContent xmlns:mc="http://schemas.openxmlformats.org/markup-compatibility/2006">
          <mc:Choice xmlns="" xmlns:mv="urn:schemas-microsoft-com:mac:vml" xmlns:ma="http://schemas.microsoft.com/office/mac/drawingml/2008/main" Requires="ma">
            <a:blipFill rotWithShape="1">
              <a:blip r:embed="rId3"/>
              <a:stretch>
                <a:fillRect/>
              </a:stretch>
            </a:blipFill>
          </mc:Choice>
          <mc:Fallback>
            <a:blipFill rotWithShape="1">
              <a:blip r:embed="rId4"/>
              <a:stretch>
                <a:fillRect/>
              </a:stretch>
            </a:blipFill>
          </mc:Fallback>
        </mc:AlternateContent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672" y="222327"/>
            <a:ext cx="8708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"/>
              </a:rPr>
              <a:t>Project Overview</a:t>
            </a:r>
            <a:endParaRPr lang="en-US" sz="36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1066800"/>
            <a:ext cx="81534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GB" sz="2800" b="1" dirty="0">
                <a:solidFill>
                  <a:schemeClr val="bg1"/>
                </a:solidFill>
              </a:rPr>
              <a:t>Funded by </a:t>
            </a:r>
            <a:r>
              <a:rPr lang="en-GB" sz="2800" b="1" dirty="0" err="1" smtClean="0">
                <a:solidFill>
                  <a:schemeClr val="bg1"/>
                </a:solidFill>
              </a:rPr>
              <a:t>Affymetrix</a:t>
            </a:r>
            <a:r>
              <a:rPr lang="en-GB" sz="2800" b="1" dirty="0" smtClean="0">
                <a:solidFill>
                  <a:schemeClr val="bg1"/>
                </a:solidFill>
              </a:rPr>
              <a:t> –</a:t>
            </a:r>
          </a:p>
          <a:p>
            <a:pPr marL="800100" lvl="1" indent="-342900">
              <a:buFont typeface="Arial" charset="0"/>
              <a:buChar char="•"/>
            </a:pPr>
            <a:r>
              <a:rPr lang="en-GB" sz="2400" dirty="0" smtClean="0"/>
              <a:t>600 </a:t>
            </a:r>
            <a:r>
              <a:rPr lang="en-GB" sz="2400" dirty="0"/>
              <a:t>SNP-arrays over 2 years at diagnosis and follow up of MDS/?MDS </a:t>
            </a:r>
            <a:r>
              <a:rPr lang="en-GB" sz="2400" dirty="0" smtClean="0"/>
              <a:t>patient</a:t>
            </a:r>
          </a:p>
          <a:p>
            <a:pPr marL="342900" indent="-342900">
              <a:buFont typeface="Arial" charset="0"/>
              <a:buChar char="•"/>
            </a:pPr>
            <a:r>
              <a:rPr lang="en-GB" sz="2400" dirty="0" smtClean="0">
                <a:solidFill>
                  <a:schemeClr val="bg1"/>
                </a:solidFill>
              </a:rPr>
              <a:t>Equipment-</a:t>
            </a:r>
          </a:p>
          <a:p>
            <a:pPr marL="800100" lvl="1" indent="-342900">
              <a:buFont typeface="Arial" charset="0"/>
              <a:buChar char="•"/>
            </a:pPr>
            <a:r>
              <a:rPr lang="en-GB" sz="2400" dirty="0" err="1" smtClean="0"/>
              <a:t>Affymetrix</a:t>
            </a:r>
            <a:r>
              <a:rPr lang="en-GB" sz="2400" dirty="0" smtClean="0"/>
              <a:t> </a:t>
            </a:r>
            <a:r>
              <a:rPr lang="en-GB" sz="2400" dirty="0" err="1" smtClean="0"/>
              <a:t>Genechip</a:t>
            </a:r>
            <a:r>
              <a:rPr lang="en-GB" sz="2400" dirty="0" smtClean="0"/>
              <a:t> Fluidics station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GB" sz="2400" dirty="0" err="1" smtClean="0"/>
              <a:t>Affymetrix</a:t>
            </a:r>
            <a:r>
              <a:rPr lang="en-GB" sz="2400" dirty="0" smtClean="0"/>
              <a:t> </a:t>
            </a:r>
            <a:r>
              <a:rPr lang="en-GB" sz="2400" dirty="0" err="1" smtClean="0"/>
              <a:t>Genechip</a:t>
            </a:r>
            <a:r>
              <a:rPr lang="en-GB" sz="2400" dirty="0" smtClean="0"/>
              <a:t> Hybridisation oven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GB" sz="2400" dirty="0" err="1" smtClean="0"/>
              <a:t>Affymetrix</a:t>
            </a:r>
            <a:r>
              <a:rPr lang="en-GB" sz="2400" dirty="0" smtClean="0"/>
              <a:t> </a:t>
            </a:r>
            <a:r>
              <a:rPr lang="en-GB" sz="2400" dirty="0" err="1" smtClean="0"/>
              <a:t>Genechip</a:t>
            </a:r>
            <a:r>
              <a:rPr lang="en-GB" sz="2400" dirty="0" smtClean="0"/>
              <a:t> </a:t>
            </a:r>
            <a:r>
              <a:rPr lang="en-GB" sz="2400" dirty="0"/>
              <a:t>Scanner</a:t>
            </a:r>
          </a:p>
          <a:p>
            <a:pPr marL="800100" lvl="1" indent="-342900">
              <a:buFont typeface="Arial" charset="0"/>
              <a:buChar char="•"/>
            </a:pPr>
            <a:r>
              <a:rPr lang="en-GB" sz="2400" dirty="0" err="1" smtClean="0"/>
              <a:t>Affymetric</a:t>
            </a:r>
            <a:r>
              <a:rPr lang="en-GB" sz="2400" dirty="0" smtClean="0"/>
              <a:t> CHAS software (Chromosome analysis software)</a:t>
            </a:r>
          </a:p>
          <a:p>
            <a:pPr marL="800100" lvl="1" indent="-342900">
              <a:buFont typeface="Arial" charset="0"/>
              <a:buChar char="•"/>
            </a:pPr>
            <a:endParaRPr lang="en-GB" sz="2400" dirty="0"/>
          </a:p>
          <a:p>
            <a:pPr lvl="1" algn="ctr"/>
            <a:r>
              <a:rPr lang="en-GB" sz="3200" b="1" dirty="0">
                <a:solidFill>
                  <a:schemeClr val="bg1"/>
                </a:solidFill>
              </a:rPr>
              <a:t>Aim to Demonstrate clinical utility of </a:t>
            </a:r>
            <a:r>
              <a:rPr lang="en-GB" sz="3200" b="1" dirty="0" err="1" smtClean="0">
                <a:solidFill>
                  <a:schemeClr val="bg1"/>
                </a:solidFill>
              </a:rPr>
              <a:t>Affymetrix</a:t>
            </a:r>
            <a:r>
              <a:rPr lang="en-GB" sz="3200" b="1" dirty="0" smtClean="0">
                <a:solidFill>
                  <a:schemeClr val="bg1"/>
                </a:solidFill>
              </a:rPr>
              <a:t> </a:t>
            </a:r>
            <a:r>
              <a:rPr lang="en-GB" sz="3200" b="1" dirty="0" err="1" smtClean="0">
                <a:solidFill>
                  <a:schemeClr val="bg1"/>
                </a:solidFill>
              </a:rPr>
              <a:t>Cytoscan</a:t>
            </a:r>
            <a:r>
              <a:rPr lang="en-GB" sz="3200" b="1" dirty="0" smtClean="0">
                <a:solidFill>
                  <a:schemeClr val="bg1"/>
                </a:solidFill>
              </a:rPr>
              <a:t> </a:t>
            </a:r>
            <a:r>
              <a:rPr lang="en-GB" sz="3200" b="1" dirty="0">
                <a:solidFill>
                  <a:schemeClr val="bg1"/>
                </a:solidFill>
              </a:rPr>
              <a:t>HD </a:t>
            </a:r>
            <a:r>
              <a:rPr lang="en-GB" sz="3200" b="1" dirty="0" smtClean="0">
                <a:solidFill>
                  <a:schemeClr val="bg1"/>
                </a:solidFill>
              </a:rPr>
              <a:t>array</a:t>
            </a:r>
            <a:endParaRPr lang="en-GB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62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mc:AlternateContent xmlns:mc="http://schemas.openxmlformats.org/markup-compatibility/2006">
          <mc:Choice xmlns="" xmlns:mv="urn:schemas-microsoft-com:mac:vml" xmlns:ma="http://schemas.microsoft.com/office/mac/drawingml/2008/main" Requires="ma">
            <a:blipFill rotWithShape="1">
              <a:blip r:embed="rId3"/>
              <a:stretch>
                <a:fillRect/>
              </a:stretch>
            </a:blipFill>
          </mc:Choice>
          <mc:Fallback>
            <a:blipFill rotWithShape="1">
              <a:blip r:embed="rId4"/>
              <a:stretch>
                <a:fillRect/>
              </a:stretch>
            </a:blipFill>
          </mc:Fallback>
        </mc:AlternateContent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672" y="222327"/>
            <a:ext cx="8708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"/>
              </a:rPr>
              <a:t>Project Overview</a:t>
            </a:r>
            <a:endParaRPr lang="en-US" sz="36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1066800"/>
            <a:ext cx="81534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GB" sz="2800" b="1" dirty="0" smtClean="0">
                <a:solidFill>
                  <a:schemeClr val="bg1"/>
                </a:solidFill>
              </a:rPr>
              <a:t>And Funded by </a:t>
            </a:r>
            <a:r>
              <a:rPr lang="en-GB" sz="2800" b="1" dirty="0" err="1">
                <a:solidFill>
                  <a:schemeClr val="bg1"/>
                </a:solidFill>
              </a:rPr>
              <a:t>Celgene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000" dirty="0" smtClean="0">
                <a:solidFill>
                  <a:schemeClr val="bg1"/>
                </a:solidFill>
              </a:rPr>
              <a:t>–</a:t>
            </a:r>
          </a:p>
          <a:p>
            <a:pPr marL="342900" indent="-342900">
              <a:buFont typeface="Arial" charset="0"/>
              <a:buChar char="•"/>
            </a:pPr>
            <a:r>
              <a:rPr lang="en-GB" sz="2400" dirty="0" smtClean="0"/>
              <a:t>Analysis of MDS cases to improve </a:t>
            </a:r>
            <a:r>
              <a:rPr lang="en-GB" sz="2400" dirty="0"/>
              <a:t>G-band MDS turn around times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GB" sz="2400" dirty="0" smtClean="0"/>
              <a:t>Target </a:t>
            </a:r>
            <a:r>
              <a:rPr lang="en-GB" sz="2400" dirty="0"/>
              <a:t>~ 21 days (14 days)</a:t>
            </a:r>
          </a:p>
          <a:p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638984" y="3356992"/>
            <a:ext cx="76328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en-GB" sz="2800" dirty="0" smtClean="0">
                <a:solidFill>
                  <a:schemeClr val="bg1"/>
                </a:solidFill>
                <a:ea typeface="ＭＳ Ｐゴシック"/>
              </a:rPr>
              <a:t>Improve Turn around times and prognostic </a:t>
            </a:r>
            <a:r>
              <a:rPr lang="en-GB" sz="2800" dirty="0">
                <a:solidFill>
                  <a:schemeClr val="bg1"/>
                </a:solidFill>
                <a:ea typeface="ＭＳ Ｐゴシック"/>
              </a:rPr>
              <a:t>scoring to identify patients who will benefit from modern treatments, including </a:t>
            </a:r>
            <a:r>
              <a:rPr lang="en-GB" sz="2800" dirty="0" err="1">
                <a:solidFill>
                  <a:schemeClr val="bg1"/>
                </a:solidFill>
                <a:ea typeface="ＭＳ Ｐゴシック"/>
              </a:rPr>
              <a:t>Azacytidine</a:t>
            </a:r>
            <a:endParaRPr lang="en-GB" sz="2800" dirty="0">
              <a:solidFill>
                <a:schemeClr val="bg1"/>
              </a:solidFill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25804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mc:AlternateContent xmlns:mc="http://schemas.openxmlformats.org/markup-compatibility/2006">
          <mc:Choice xmlns="" xmlns:mv="urn:schemas-microsoft-com:mac:vml" xmlns:ma="http://schemas.microsoft.com/office/mac/drawingml/2008/main" Requires="ma">
            <a:blipFill rotWithShape="1">
              <a:blip r:embed="rId3"/>
              <a:stretch>
                <a:fillRect/>
              </a:stretch>
            </a:blipFill>
          </mc:Choice>
          <mc:Fallback>
            <a:blipFill rotWithShape="1">
              <a:blip r:embed="rId4"/>
              <a:stretch>
                <a:fillRect/>
              </a:stretch>
            </a:blipFill>
          </mc:Fallback>
        </mc:AlternateContent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672" y="222327"/>
            <a:ext cx="8708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"/>
              </a:rPr>
              <a:t>Project Overview</a:t>
            </a:r>
            <a:endParaRPr lang="en-US" sz="36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1066800"/>
            <a:ext cx="81534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GB" sz="2800" b="1" dirty="0" smtClean="0">
                <a:solidFill>
                  <a:schemeClr val="bg1"/>
                </a:solidFill>
              </a:rPr>
              <a:t>SNP Array is Complementary </a:t>
            </a:r>
            <a:r>
              <a:rPr lang="en-GB" sz="2800" b="1" dirty="0">
                <a:solidFill>
                  <a:schemeClr val="bg1"/>
                </a:solidFill>
              </a:rPr>
              <a:t>to G-band analysis</a:t>
            </a:r>
          </a:p>
          <a:p>
            <a:pPr marL="342900" indent="-342900">
              <a:buFont typeface="Arial" charset="0"/>
              <a:buChar char="•"/>
            </a:pPr>
            <a:r>
              <a:rPr lang="en-GB" sz="2800" b="1" dirty="0">
                <a:solidFill>
                  <a:schemeClr val="bg1"/>
                </a:solidFill>
              </a:rPr>
              <a:t>Clinicians not charged for </a:t>
            </a:r>
            <a:r>
              <a:rPr lang="en-GB" sz="2800" b="1" dirty="0" smtClean="0">
                <a:solidFill>
                  <a:schemeClr val="bg1"/>
                </a:solidFill>
              </a:rPr>
              <a:t>SNP Array  testing</a:t>
            </a:r>
            <a:endParaRPr lang="en-GB" sz="2800" b="1" dirty="0">
              <a:solidFill>
                <a:schemeClr val="bg1"/>
              </a:solidFill>
            </a:endParaRPr>
          </a:p>
          <a:p>
            <a:pPr marL="800100" lvl="1" indent="-342900">
              <a:buFont typeface="Arial" charset="0"/>
              <a:buChar char="•"/>
            </a:pPr>
            <a:r>
              <a:rPr lang="en-GB" sz="2400" dirty="0"/>
              <a:t>providing the patients are </a:t>
            </a:r>
            <a:r>
              <a:rPr lang="en-GB" sz="2400" dirty="0">
                <a:solidFill>
                  <a:schemeClr val="bg1"/>
                </a:solidFill>
              </a:rPr>
              <a:t>confirmed</a:t>
            </a:r>
            <a:r>
              <a:rPr lang="en-GB" sz="2400" dirty="0"/>
              <a:t> </a:t>
            </a:r>
            <a:r>
              <a:rPr lang="en-GB" sz="2400" dirty="0">
                <a:solidFill>
                  <a:schemeClr val="bg1"/>
                </a:solidFill>
              </a:rPr>
              <a:t>MDS</a:t>
            </a:r>
            <a:r>
              <a:rPr lang="en-GB" sz="2400" dirty="0"/>
              <a:t> cases and </a:t>
            </a:r>
            <a:r>
              <a:rPr lang="en-GB" sz="2400" dirty="0" smtClean="0"/>
              <a:t>correct </a:t>
            </a:r>
            <a:r>
              <a:rPr lang="en-GB" sz="2400" dirty="0" smtClean="0">
                <a:solidFill>
                  <a:schemeClr val="bg1"/>
                </a:solidFill>
              </a:rPr>
              <a:t>consent</a:t>
            </a:r>
            <a:r>
              <a:rPr lang="en-GB" sz="2400" dirty="0" smtClean="0"/>
              <a:t> </a:t>
            </a:r>
            <a:r>
              <a:rPr lang="en-GB" sz="2400" dirty="0"/>
              <a:t>is received for access to patient clinical </a:t>
            </a:r>
            <a:r>
              <a:rPr lang="en-GB" sz="2400" dirty="0" smtClean="0"/>
              <a:t>history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GB" sz="2400" dirty="0" smtClean="0"/>
              <a:t>Also Run non project samples requested by clinicians as a charged service</a:t>
            </a:r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7704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mc:AlternateContent xmlns:mc="http://schemas.openxmlformats.org/markup-compatibility/2006">
          <mc:Choice xmlns="" xmlns:mv="urn:schemas-microsoft-com:mac:vml" xmlns:ma="http://schemas.microsoft.com/office/mac/drawingml/2008/main" Requires="ma">
            <a:blipFill rotWithShape="1">
              <a:blip r:embed="rId3"/>
              <a:stretch>
                <a:fillRect/>
              </a:stretch>
            </a:blipFill>
          </mc:Choice>
          <mc:Fallback>
            <a:blipFill rotWithShape="1">
              <a:blip r:embed="rId4"/>
              <a:stretch>
                <a:fillRect/>
              </a:stretch>
            </a:blipFill>
          </mc:Fallback>
        </mc:AlternateContent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672" y="222327"/>
            <a:ext cx="8708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"/>
              </a:rPr>
              <a:t>Use of SNPs</a:t>
            </a:r>
            <a:endParaRPr lang="en-US" sz="36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60" y="1124744"/>
            <a:ext cx="741682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Allows Characterization </a:t>
            </a:r>
            <a:r>
              <a:rPr lang="en-GB" sz="2800" dirty="0">
                <a:solidFill>
                  <a:schemeClr val="bg1"/>
                </a:solidFill>
              </a:rPr>
              <a:t>of LOH, UPD and consanguinity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SNP Genotyping </a:t>
            </a:r>
            <a:r>
              <a:rPr lang="en-GB" sz="2800" dirty="0">
                <a:solidFill>
                  <a:schemeClr val="bg1"/>
                </a:solidFill>
              </a:rPr>
              <a:t>allows allele-specific copy number </a:t>
            </a:r>
            <a:r>
              <a:rPr lang="en-GB" sz="2800" dirty="0" smtClean="0">
                <a:solidFill>
                  <a:schemeClr val="bg1"/>
                </a:solidFill>
              </a:rPr>
              <a:t>analysis</a:t>
            </a:r>
            <a:endParaRPr lang="en-GB" sz="2800" dirty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Can use for Independent </a:t>
            </a:r>
            <a:r>
              <a:rPr lang="en-GB" sz="2800" dirty="0">
                <a:solidFill>
                  <a:schemeClr val="bg1"/>
                </a:solidFill>
              </a:rPr>
              <a:t>confirmation of copy number changes with SNP allelic information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Enhanced </a:t>
            </a:r>
            <a:r>
              <a:rPr lang="en-GB" sz="2800" dirty="0">
                <a:solidFill>
                  <a:schemeClr val="bg1"/>
                </a:solidFill>
              </a:rPr>
              <a:t>ability to measure </a:t>
            </a:r>
            <a:r>
              <a:rPr lang="en-GB" sz="2800" dirty="0" err="1" smtClean="0">
                <a:solidFill>
                  <a:schemeClr val="bg1"/>
                </a:solidFill>
              </a:rPr>
              <a:t>mosaicism</a:t>
            </a:r>
            <a:r>
              <a:rPr lang="en-GB" sz="2800" dirty="0" smtClean="0">
                <a:solidFill>
                  <a:schemeClr val="bg1"/>
                </a:solidFill>
              </a:rPr>
              <a:t> and </a:t>
            </a:r>
            <a:r>
              <a:rPr lang="en-GB" sz="2800" dirty="0">
                <a:solidFill>
                  <a:schemeClr val="bg1"/>
                </a:solidFill>
              </a:rPr>
              <a:t>assess array/sample quality</a:t>
            </a:r>
          </a:p>
          <a:p>
            <a:pPr algn="ctr"/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131179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mc:AlternateContent xmlns:mc="http://schemas.openxmlformats.org/markup-compatibility/2006">
          <mc:Choice xmlns="" xmlns:mv="urn:schemas-microsoft-com:mac:vml" xmlns:ma="http://schemas.microsoft.com/office/mac/drawingml/2008/main" Requires="ma">
            <a:blipFill rotWithShape="1">
              <a:blip r:embed="rId2"/>
              <a:stretch>
                <a:fillRect/>
              </a:stretch>
            </a:blipFill>
          </mc:Choice>
          <mc:Fallback>
            <a:blipFill rotWithShape="1">
              <a:blip r:embed="rId3"/>
              <a:stretch>
                <a:fillRect/>
              </a:stretch>
            </a:blipFill>
          </mc:Fallback>
        </mc:AlternateContent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672" y="222327"/>
            <a:ext cx="87089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/>
              </a:rPr>
              <a:t>Why Microarray in MDS?</a:t>
            </a:r>
            <a:endParaRPr lang="en-US" sz="32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4988" y="692696"/>
            <a:ext cx="8077200" cy="26939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</a:rPr>
              <a:t>Cytogenetic changes in MDS are largely copy number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</a:rPr>
              <a:t>Arrays offer multiplex CN analysis in a single test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duplications, amplifications, deletions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can detect copy neutral  </a:t>
            </a:r>
            <a:r>
              <a:rPr lang="en-GB" sz="2000" dirty="0">
                <a:solidFill>
                  <a:schemeClr val="tx1"/>
                </a:solidFill>
              </a:rPr>
              <a:t>loss of </a:t>
            </a:r>
            <a:r>
              <a:rPr lang="en-GB" sz="2000" dirty="0" err="1">
                <a:solidFill>
                  <a:schemeClr val="tx1"/>
                </a:solidFill>
              </a:rPr>
              <a:t>heterozygosity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(CN-LOH)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</a:rPr>
              <a:t>Increase resolution beyond G-band chromosome </a:t>
            </a:r>
            <a:endParaRPr lang="en-GB" sz="2400" dirty="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</a:rPr>
              <a:t>Potential to use Peripheral Blood instead of Bone Marrow   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lum bright="-4000" contrast="16000"/>
          </a:blip>
          <a:srcRect/>
          <a:stretch>
            <a:fillRect/>
          </a:stretch>
        </p:blipFill>
        <p:spPr bwMode="auto">
          <a:xfrm>
            <a:off x="427560" y="3212976"/>
            <a:ext cx="3227388" cy="243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3757533" y="4797152"/>
            <a:ext cx="1894587" cy="12700"/>
          </a:xfrm>
          <a:prstGeom prst="line">
            <a:avLst/>
          </a:prstGeom>
          <a:noFill/>
          <a:ln w="63500">
            <a:pattFill prst="pct75">
              <a:fgClr>
                <a:srgbClr val="009900"/>
              </a:fgClr>
              <a:bgClr>
                <a:schemeClr val="folHlink"/>
              </a:bgClr>
            </a:patt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19454" y="5657756"/>
            <a:ext cx="89154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200" dirty="0">
                <a:solidFill>
                  <a:srgbClr val="FF0000"/>
                </a:solidFill>
                <a:latin typeface="Calibri" pitchFamily="34" charset="0"/>
              </a:rPr>
              <a:t>Could replace chromosome analysis as front line  tool for MDS testing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211832"/>
            <a:ext cx="2888060" cy="2388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530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BWH Powerpoint template BLUE</Presentation>
    <SlideDescription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35E28FCDEBEECF428D0B4EF4831EEF12" ma:contentTypeVersion="0" ma:contentTypeDescription="Microsoft PowerPoint Slide" ma:contentTypeScope="" ma:versionID="a5dc2e1917d7464f2e394bc8865c7b4a">
  <xsd:schema xmlns:xsd="http://www.w3.org/2001/XMLSchema" xmlns:xs="http://www.w3.org/2001/XMLSchema" xmlns:p="http://schemas.microsoft.com/office/2006/metadata/properties" xmlns:ns2="http://schemas.microsoft.com/sharepoint/v3" targetNamespace="http://schemas.microsoft.com/office/2006/metadata/properties" ma:root="true" ma:fieldsID="1b9a7df6d7cd84d0bdc02c375ef49213" ns2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2:Presentation" minOccurs="0"/>
                <xsd:element ref="ns2:SlideDescrip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00FBAA-8C6C-40C7-8655-0CBF89FF81A1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infopath/2007/PartnerControls"/>
    <ds:schemaRef ds:uri="http://purl.org/dc/dcmitype/"/>
    <ds:schemaRef ds:uri="http://purl.org/dc/elements/1.1/"/>
    <ds:schemaRef ds:uri="http://schemas.microsoft.com/sharepoint/v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9B0CA5C-7A1A-4C92-A7B3-4F0F54B80C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1331</Words>
  <Application>Microsoft Office PowerPoint</Application>
  <PresentationFormat>On-screen Show (4:3)</PresentationFormat>
  <Paragraphs>251</Paragraphs>
  <Slides>20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Any Questions?</vt:lpstr>
    </vt:vector>
  </TitlesOfParts>
  <Company>universty hospital birmingham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BWH Powerpoint template BLUE</dc:title>
  <dc:creator>Lucy Bartram</dc:creator>
  <dc:description/>
  <cp:lastModifiedBy>cytolg</cp:lastModifiedBy>
  <cp:revision>54</cp:revision>
  <dcterms:created xsi:type="dcterms:W3CDTF">2014-08-29T15:30:46Z</dcterms:created>
  <dcterms:modified xsi:type="dcterms:W3CDTF">2014-11-17T12:25:56Z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0x010100A22E315B1F3C42B49A0E90D2F9AB5AB10035E28FCDEBEECF428D0B4EF4831EEF12</vt:lpwstr>
  </property>
  <property fmtid="{D5CDD505-2E9C-101B-9397-08002B2CF9AE}" pid="3" name="ContentType">
    <vt:lpwstr>Slide</vt:lpwstr>
  </property>
  <property fmtid="{D5CDD505-2E9C-101B-9397-08002B2CF9AE}" pid="4" name="Presentation">
    <vt:lpwstr>BWH Powerpoint template BLUE</vt:lpwstr>
  </property>
  <property fmtid="{D5CDD505-2E9C-101B-9397-08002B2CF9AE}" pid="5" name="SlideDescription">
    <vt:lpwstr/>
  </property>
</Properties>
</file>