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DDB43-EAA0-4DE2-96F2-666A501934D3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A2EAC-263B-47E0-A0B8-4949B2302F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1CE01-AC38-4A82-B5CE-27447DA4D9BD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A922-AFA3-4075-813B-0A8A44F118C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31C2-0339-4FCA-BC52-5157E71471BD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251B4-0883-4E4E-A7D1-16C4A22F9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3B22E-FF70-4550-92AE-4963BFC1F8DA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10FBF-42D1-47B2-A199-B88465A652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76EF-6B25-4F6E-8D3A-6E38AB3A8C55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A139E-0282-4D29-AB23-CC7015D24F4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FEFEA-6BF1-40DD-82E0-C7D73A21A365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5B9D5-4048-4531-8E24-B7120781C0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17E30-5C9E-485B-BB2D-40727C3BB55C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D0DFF-8AB7-4907-97EF-EE77B7904D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E7215-5616-4BEF-BD7C-133FB552D99C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76F22-7E15-4170-BC81-62E6B15725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0EA06-E765-4E85-9E31-CC9C4E1AEC16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8F1B-AA8D-4CB0-8F18-6E3BCD3D81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61281-C34E-4C2E-9651-D1FBBF7DEA11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98F39-3362-4C43-B976-2165827BB2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5AFA-2493-4A8B-8F49-0A4EA44701AB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8E488-C514-4738-9712-F6FBCD897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8845966-BB69-417B-8844-629CC6A8BD31}" type="datetimeFigureOut">
              <a:rPr lang="en-GB"/>
              <a:pPr>
                <a:defRPr/>
              </a:pPr>
              <a:t>03/11/2014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071F8F-71D2-4648-8DA9-E0EC838B4D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bsgm.org.uk/membership/how-to-join" TargetMode="Externa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25" y="0"/>
            <a:ext cx="912177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8" y="5781675"/>
            <a:ext cx="9120187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27325" y="1125538"/>
            <a:ext cx="3668713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Rectangle 5"/>
          <p:cNvSpPr>
            <a:spLocks noChangeArrowheads="1"/>
          </p:cNvSpPr>
          <p:nvPr/>
        </p:nvSpPr>
        <p:spPr bwMode="auto">
          <a:xfrm>
            <a:off x="755650" y="3506788"/>
            <a:ext cx="7920806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sz="3200" dirty="0">
                <a:solidFill>
                  <a:srgbClr val="376092"/>
                </a:solidFill>
                <a:latin typeface="Calibri" pitchFamily="34" charset="0"/>
              </a:rPr>
              <a:t>What is the ACGS?</a:t>
            </a:r>
          </a:p>
          <a:p>
            <a:pPr marL="285750" indent="-285750">
              <a:buFont typeface="Arial" charset="0"/>
              <a:buChar char="•"/>
            </a:pPr>
            <a:r>
              <a:rPr lang="en-GB" sz="3200" dirty="0">
                <a:solidFill>
                  <a:srgbClr val="376092"/>
                </a:solidFill>
                <a:latin typeface="Calibri" pitchFamily="34" charset="0"/>
              </a:rPr>
              <a:t>What does the ACGS do?</a:t>
            </a:r>
          </a:p>
          <a:p>
            <a:pPr marL="285750" indent="-285750">
              <a:buFont typeface="Arial" charset="0"/>
              <a:buChar char="•"/>
            </a:pPr>
            <a:r>
              <a:rPr lang="en-GB" sz="3200" dirty="0" smtClean="0">
                <a:solidFill>
                  <a:srgbClr val="376092"/>
                </a:solidFill>
                <a:latin typeface="Calibri" pitchFamily="34" charset="0"/>
              </a:rPr>
              <a:t>What are the benefits of joining the </a:t>
            </a:r>
            <a:r>
              <a:rPr lang="en-GB" sz="3200" dirty="0">
                <a:solidFill>
                  <a:srgbClr val="376092"/>
                </a:solidFill>
                <a:latin typeface="Calibri" pitchFamily="34" charset="0"/>
              </a:rPr>
              <a:t>ACGS</a:t>
            </a:r>
            <a:r>
              <a:rPr lang="en-GB" sz="3200" dirty="0" smtClean="0">
                <a:solidFill>
                  <a:srgbClr val="376092"/>
                </a:solidFill>
                <a:latin typeface="Calibri" pitchFamily="34" charset="0"/>
              </a:rPr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sz="3200" b="1" dirty="0" smtClean="0">
                <a:solidFill>
                  <a:srgbClr val="376092"/>
                </a:solidFill>
                <a:latin typeface="Calibri" pitchFamily="34" charset="0"/>
              </a:rPr>
              <a:t>Why should GTs join the ACGS?</a:t>
            </a:r>
            <a:endParaRPr lang="en-GB" sz="3200" b="1" dirty="0">
              <a:solidFill>
                <a:srgbClr val="376092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Group 3"/>
          <p:cNvGrpSpPr>
            <a:grpSpLocks/>
          </p:cNvGrpSpPr>
          <p:nvPr/>
        </p:nvGrpSpPr>
        <p:grpSpPr bwMode="auto">
          <a:xfrm>
            <a:off x="-9525" y="0"/>
            <a:ext cx="9153525" cy="6854825"/>
            <a:chOff x="-9913" y="0"/>
            <a:chExt cx="9153913" cy="6855246"/>
          </a:xfrm>
        </p:grpSpPr>
        <p:pic>
          <p:nvPicPr>
            <p:cNvPr id="1434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913" y="0"/>
              <a:ext cx="9121895" cy="1073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1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" y="5782096"/>
              <a:ext cx="9120187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2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6296" y="44625"/>
              <a:ext cx="1907704" cy="109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3006725" y="1141413"/>
            <a:ext cx="327977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is the ACGS?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750" y="1989138"/>
            <a:ext cx="8064500" cy="3692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</a:t>
            </a:r>
            <a:r>
              <a:rPr lang="en-GB" b="1" i="1" u="sng" dirty="0">
                <a:solidFill>
                  <a:srgbClr val="7030A0"/>
                </a:solidFill>
                <a:latin typeface="+mn-lt"/>
              </a:rPr>
              <a:t>Association for Clinical Genetic Science (ACGS)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was established in December 2012 from a merger of the </a:t>
            </a:r>
            <a:r>
              <a:rPr lang="en-GB" b="1" i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Association for Clinical Cytogenetics (ACC)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and the </a:t>
            </a:r>
            <a:r>
              <a:rPr lang="en-GB" b="1" i="1" u="sng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Clinical Molecular Genetics Society (CMGS)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with the vision of bringing together scientists working within genetics into one professional association.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ACGS is governed by its constitution and run by its elected Executive committee consisting of a Chair, Vice Chair, Secretary, Treasurer and the Chairs of the 4 standing subcommittees; Quality, Scientific, Workforce Development and Communications.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Each subcommittee is made up of ACGS members representing a range of career levels on a voluntary basis. Any member of the ACGS can apply to join a subcommittee.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1" name="Group 1"/>
          <p:cNvGrpSpPr>
            <a:grpSpLocks/>
          </p:cNvGrpSpPr>
          <p:nvPr/>
        </p:nvGrpSpPr>
        <p:grpSpPr bwMode="auto">
          <a:xfrm>
            <a:off x="-9525" y="0"/>
            <a:ext cx="9153525" cy="6854825"/>
            <a:chOff x="-9913" y="0"/>
            <a:chExt cx="9153913" cy="6855246"/>
          </a:xfrm>
        </p:grpSpPr>
        <p:pic>
          <p:nvPicPr>
            <p:cNvPr id="1536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913" y="0"/>
              <a:ext cx="9121895" cy="1073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5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" y="5782096"/>
              <a:ext cx="9120187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366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6296" y="44625"/>
              <a:ext cx="1907704" cy="109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2268538" y="1065213"/>
            <a:ext cx="434657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does the ACGS do?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1700213"/>
            <a:ext cx="8712200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Represents the views of the profession to the Department of Health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Sets Professional Standards for UK labs – </a:t>
            </a:r>
            <a:r>
              <a:rPr lang="en-GB" altLang="en-US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Best Practice Guidelines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Responsible for Clinical Scientist and Genetic Technologist Training and Development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Convenes at the Annual Spring Scientific Meeting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Organises study days to support training and development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Supports and funds collaborative scientific projects and audits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Maintains ACGS Website and supports other databases and trials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endParaRPr lang="en-GB" altLang="en-US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Supports career development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"/>
          <p:cNvGrpSpPr>
            <a:grpSpLocks/>
          </p:cNvGrpSpPr>
          <p:nvPr/>
        </p:nvGrpSpPr>
        <p:grpSpPr bwMode="auto">
          <a:xfrm>
            <a:off x="-9525" y="0"/>
            <a:ext cx="9153525" cy="6854825"/>
            <a:chOff x="-9913" y="0"/>
            <a:chExt cx="9153913" cy="6855246"/>
          </a:xfrm>
        </p:grpSpPr>
        <p:pic>
          <p:nvPicPr>
            <p:cNvPr id="16387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913" y="0"/>
              <a:ext cx="9121895" cy="1073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88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" y="5782096"/>
              <a:ext cx="9120187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89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6296" y="44625"/>
              <a:ext cx="1907704" cy="109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241300" y="1141413"/>
            <a:ext cx="8640763" cy="38766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are the aims of the ACGS?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800" b="1" dirty="0"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8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For the public benefit, the promotion, protection and preservation of good health by any means deemed appropriate by the Trustees from time to time including by: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en-US" sz="22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2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 -The promotion, encouragement and advancement of the study and practice of clinical genetic science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2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-The advancement of education, research and innovation in clinical genetic science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2200" i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-The development and promotion of standards in clinical genetic science</a:t>
            </a:r>
            <a:r>
              <a:rPr lang="en-US" altLang="en-US" sz="2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09" name="Group 1"/>
          <p:cNvGrpSpPr>
            <a:grpSpLocks/>
          </p:cNvGrpSpPr>
          <p:nvPr/>
        </p:nvGrpSpPr>
        <p:grpSpPr bwMode="auto">
          <a:xfrm>
            <a:off x="-9525" y="0"/>
            <a:ext cx="9153525" cy="6854825"/>
            <a:chOff x="-9913" y="0"/>
            <a:chExt cx="9153913" cy="6855246"/>
          </a:xfrm>
        </p:grpSpPr>
        <p:pic>
          <p:nvPicPr>
            <p:cNvPr id="1741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913" y="0"/>
              <a:ext cx="9121895" cy="1073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2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" y="5782096"/>
              <a:ext cx="9120187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413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6296" y="44625"/>
              <a:ext cx="1907704" cy="109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" name="TextBox 5"/>
          <p:cNvSpPr txBox="1"/>
          <p:nvPr/>
        </p:nvSpPr>
        <p:spPr>
          <a:xfrm>
            <a:off x="250825" y="1196975"/>
            <a:ext cx="8642350" cy="4770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32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What are the benefits of joining?</a:t>
            </a:r>
            <a:endParaRPr lang="en-GB" altLang="en-US" sz="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altLang="en-US" sz="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ACGS and BSHG Newsletter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Opportunity to shape your profession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One voice for Clinical Genetic Science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Offers Travel Awards for overseas conferences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Members rates for ACGS Spring meeting, study days and BSGM annual conference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GB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Reduced price ACS assessment</a:t>
            </a:r>
            <a:endParaRPr lang="en-US" altLang="en-US" sz="1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Access to a wide range of literature, including discounts for Scion Publishing and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Oxford University Press 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Support for your career 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chance to exchange genetic knowledge with your peers. </a:t>
            </a:r>
          </a:p>
          <a:p>
            <a:pPr marL="285750" indent="-2857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Password protected online access to the members area including the online directory</a:t>
            </a:r>
            <a:endParaRPr lang="en-US" altLang="en-US" sz="16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1"/>
          <p:cNvGrpSpPr>
            <a:grpSpLocks/>
          </p:cNvGrpSpPr>
          <p:nvPr/>
        </p:nvGrpSpPr>
        <p:grpSpPr bwMode="auto">
          <a:xfrm>
            <a:off x="-9525" y="0"/>
            <a:ext cx="9153525" cy="6854825"/>
            <a:chOff x="-9913" y="0"/>
            <a:chExt cx="9153913" cy="6855246"/>
          </a:xfrm>
        </p:grpSpPr>
        <p:pic>
          <p:nvPicPr>
            <p:cNvPr id="1945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913" y="0"/>
              <a:ext cx="9121895" cy="1073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5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" y="5782096"/>
              <a:ext cx="9120187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0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6296" y="44625"/>
              <a:ext cx="1907704" cy="109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TextBox 2"/>
          <p:cNvSpPr txBox="1"/>
          <p:nvPr/>
        </p:nvSpPr>
        <p:spPr>
          <a:xfrm>
            <a:off x="1763649" y="908720"/>
            <a:ext cx="612071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4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Why should GTs join the ACGS?</a:t>
            </a:r>
            <a:endParaRPr lang="en-GB" sz="34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722179"/>
            <a:ext cx="885698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Genetic Technologist numbers at all career levels are a rapidly growing and are an increasingly integral part of Genetic Laboratories, but GTs are under-represented in the ACGS membership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Representation allows GTs to have a greater say in the matters that affect them, have input into the ACGS and therefore get more out of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With greater GT representation and feedback more can be done to engage GTs with the ACGS. For example: </a:t>
            </a:r>
            <a:r>
              <a:rPr lang="en-GB" sz="2000" b="1" dirty="0" smtClean="0">
                <a:solidFill>
                  <a:srgbClr val="00B0F0"/>
                </a:solidFill>
                <a:latin typeface="+mn-lt"/>
              </a:rPr>
              <a:t>GT study days</a:t>
            </a:r>
            <a:r>
              <a:rPr lang="en-GB" sz="2000" dirty="0" smtClean="0">
                <a:solidFill>
                  <a:srgbClr val="00B0F0"/>
                </a:solidFill>
                <a:latin typeface="+mn-lt"/>
              </a:rPr>
              <a:t>, </a:t>
            </a:r>
            <a:r>
              <a:rPr lang="en-GB" sz="2000" b="1" dirty="0" smtClean="0">
                <a:solidFill>
                  <a:srgbClr val="00B0F0"/>
                </a:solidFill>
                <a:latin typeface="+mn-lt"/>
              </a:rPr>
              <a:t>GT focussed sessions at conferences</a:t>
            </a:r>
            <a:r>
              <a:rPr lang="en-GB" sz="2000" dirty="0" smtClean="0">
                <a:solidFill>
                  <a:srgbClr val="00B0F0"/>
                </a:solidFill>
                <a:latin typeface="+mn-lt"/>
              </a:rPr>
              <a:t>, </a:t>
            </a:r>
            <a:r>
              <a:rPr lang="en-GB" sz="2000" b="1" dirty="0" smtClean="0">
                <a:solidFill>
                  <a:srgbClr val="00B0F0"/>
                </a:solidFill>
                <a:latin typeface="+mn-lt"/>
              </a:rPr>
              <a:t>GT focussed articles in Newsletters.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Did you know any ACGS member can apply to join a sub-committee of the ACGS, submit articles to the Newsletter, or abstracts to conferences? This includes GTs. </a:t>
            </a:r>
            <a:r>
              <a:rPr lang="en-GB" sz="2000" b="1" dirty="0" smtClean="0">
                <a:solidFill>
                  <a:srgbClr val="00B0F0"/>
                </a:solidFill>
                <a:latin typeface="+mn-lt"/>
              </a:rPr>
              <a:t>The ACGS wants more GTs to get involved, joining gives you a voice to influence what the ACGS does and this affects you.</a:t>
            </a:r>
            <a:endParaRPr lang="en-GB" sz="20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Group 2"/>
          <p:cNvGrpSpPr>
            <a:grpSpLocks/>
          </p:cNvGrpSpPr>
          <p:nvPr/>
        </p:nvGrpSpPr>
        <p:grpSpPr bwMode="auto">
          <a:xfrm>
            <a:off x="-9525" y="0"/>
            <a:ext cx="9153525" cy="6854825"/>
            <a:chOff x="-9913" y="0"/>
            <a:chExt cx="9153913" cy="6855246"/>
          </a:xfrm>
        </p:grpSpPr>
        <p:pic>
          <p:nvPicPr>
            <p:cNvPr id="18434" name="Picture 3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913" y="0"/>
              <a:ext cx="9121895" cy="1073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5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" y="5782096"/>
              <a:ext cx="9120187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436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6296" y="44625"/>
              <a:ext cx="1907704" cy="109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250825" y="1196975"/>
            <a:ext cx="864235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3200" b="1">
                <a:solidFill>
                  <a:srgbClr val="2C4D76"/>
                </a:solidFill>
              </a:rPr>
              <a:t>How to join</a:t>
            </a:r>
          </a:p>
          <a:p>
            <a:endParaRPr lang="en-US" sz="2800" b="1">
              <a:solidFill>
                <a:srgbClr val="2C4D76"/>
              </a:solidFill>
            </a:endParaRPr>
          </a:p>
          <a:p>
            <a:pPr algn="ctr"/>
            <a:r>
              <a:rPr lang="en-US" sz="2800" b="1">
                <a:solidFill>
                  <a:schemeClr val="hlink"/>
                </a:solidFill>
                <a:hlinkClick r:id="rId5"/>
              </a:rPr>
              <a:t>www.bsgm.org.uk/membership/how-to-join</a:t>
            </a:r>
            <a:endParaRPr lang="en-US" sz="2800" b="1">
              <a:solidFill>
                <a:schemeClr val="hlink"/>
              </a:solidFill>
            </a:endParaRPr>
          </a:p>
          <a:p>
            <a:pPr algn="ctr"/>
            <a:endParaRPr lang="en-GB" sz="2800" b="1">
              <a:solidFill>
                <a:schemeClr val="hlink"/>
              </a:solidFill>
            </a:endParaRPr>
          </a:p>
          <a:p>
            <a:r>
              <a:rPr lang="en-US">
                <a:solidFill>
                  <a:srgbClr val="2C4D76"/>
                </a:solidFill>
              </a:rPr>
              <a:t>Membership is open to professionals working within clinical genetic science in either a hospital or research environment. </a:t>
            </a:r>
          </a:p>
          <a:p>
            <a:endParaRPr lang="en-US">
              <a:solidFill>
                <a:srgbClr val="2C4D76"/>
              </a:solidFill>
            </a:endParaRPr>
          </a:p>
          <a:p>
            <a:r>
              <a:rPr lang="en-US">
                <a:solidFill>
                  <a:srgbClr val="2C4D76"/>
                </a:solidFill>
              </a:rPr>
              <a:t>Organisations or companies whose work is associated with clinical genetic science may apply for associate membership of the Association. </a:t>
            </a:r>
          </a:p>
          <a:p>
            <a:endParaRPr lang="en-US">
              <a:solidFill>
                <a:srgbClr val="2C4D76"/>
              </a:solidFill>
            </a:endParaRPr>
          </a:p>
          <a:p>
            <a:r>
              <a:rPr lang="en-US" b="1">
                <a:solidFill>
                  <a:srgbClr val="2C4D76"/>
                </a:solidFill>
              </a:rPr>
              <a:t>Membership of the ACGS also includes membership of the BSGM.</a:t>
            </a:r>
            <a:r>
              <a:rPr lang="en-US">
                <a:solidFill>
                  <a:srgbClr val="2C4D76"/>
                </a:solidFill>
              </a:rPr>
              <a:t> Prospective members must be nominated by two existing members of the ACGS.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1"/>
          <p:cNvGrpSpPr>
            <a:grpSpLocks/>
          </p:cNvGrpSpPr>
          <p:nvPr/>
        </p:nvGrpSpPr>
        <p:grpSpPr bwMode="auto">
          <a:xfrm>
            <a:off x="-9525" y="0"/>
            <a:ext cx="9153525" cy="6854825"/>
            <a:chOff x="-9913" y="0"/>
            <a:chExt cx="9153913" cy="6855246"/>
          </a:xfrm>
        </p:grpSpPr>
        <p:pic>
          <p:nvPicPr>
            <p:cNvPr id="2048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9913" y="0"/>
              <a:ext cx="9121895" cy="10733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3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08" y="5782096"/>
              <a:ext cx="9120187" cy="10731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236296" y="44625"/>
              <a:ext cx="1907704" cy="1096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extBox 1"/>
          <p:cNvSpPr txBox="1"/>
          <p:nvPr/>
        </p:nvSpPr>
        <p:spPr>
          <a:xfrm>
            <a:off x="539552" y="1628800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Today’s GT study day </a:t>
            </a:r>
            <a:r>
              <a:rPr lang="en-GB" sz="280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has been </a:t>
            </a:r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funded by the ACGS as a means to engage with GTs and encourage membership. </a:t>
            </a:r>
          </a:p>
          <a:p>
            <a:pPr algn="ctr"/>
            <a:endParaRPr lang="en-GB" sz="2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Without representation of GTs in the membership asking for these events and the commitment of the ACGS to include, encourage and support GTs this would not have been possible.</a:t>
            </a:r>
            <a:endParaRPr lang="en-GB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108</TotalTime>
  <Words>626</Words>
  <Application>Microsoft Office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 Jennifer (RW3) CMFT Manchester</dc:creator>
  <cp:lastModifiedBy>Barrett Jennifer (RW3) CMFT Manchester</cp:lastModifiedBy>
  <cp:revision>15</cp:revision>
  <dcterms:created xsi:type="dcterms:W3CDTF">2014-10-28T17:37:38Z</dcterms:created>
  <dcterms:modified xsi:type="dcterms:W3CDTF">2014-11-03T18:31:52Z</dcterms:modified>
</cp:coreProperties>
</file>